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7" r:id="rId1"/>
  </p:sldMasterIdLst>
  <p:notesMasterIdLst>
    <p:notesMasterId r:id="rId18"/>
  </p:notesMasterIdLst>
  <p:sldIdLst>
    <p:sldId id="256" r:id="rId2"/>
    <p:sldId id="257" r:id="rId3"/>
    <p:sldId id="258" r:id="rId4"/>
    <p:sldId id="259" r:id="rId5"/>
    <p:sldId id="260" r:id="rId6"/>
    <p:sldId id="261" r:id="rId7"/>
    <p:sldId id="262" r:id="rId8"/>
    <p:sldId id="273" r:id="rId9"/>
    <p:sldId id="271" r:id="rId10"/>
    <p:sldId id="276" r:id="rId11"/>
    <p:sldId id="267" r:id="rId12"/>
    <p:sldId id="281" r:id="rId13"/>
    <p:sldId id="269" r:id="rId14"/>
    <p:sldId id="280" r:id="rId15"/>
    <p:sldId id="277"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C7FEC-CDD8-4A4F-BAAC-CF54FC227057}" v="360" dt="2021-06-09T21:31:28.668"/>
    <p1510:client id="{276F97B5-46C5-41AB-9F7E-72DE7EA0414D}" v="246" dt="2021-06-10T06:56:54.280"/>
    <p1510:client id="{62AEC769-C4E9-460B-920E-C402EE66AE45}" v="255" dt="2021-06-10T02:03:10.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77" autoAdjust="0"/>
  </p:normalViewPr>
  <p:slideViewPr>
    <p:cSldViewPr snapToGrid="0">
      <p:cViewPr varScale="1">
        <p:scale>
          <a:sx n="55" d="100"/>
          <a:sy n="55" d="100"/>
        </p:scale>
        <p:origin x="107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Hardik Bhagwanbhai (patelhw)" userId="S::patelhw@mail.uc.edu::6c43efe9-55e1-4ff6-9f44-fbfce533ce88" providerId="AD" clId="Web-{030C7FEC-CDD8-4A4F-BAAC-CF54FC227057}"/>
    <pc:docChg chg="modSld">
      <pc:chgData name="Patel, Hardik Bhagwanbhai (patelhw)" userId="S::patelhw@mail.uc.edu::6c43efe9-55e1-4ff6-9f44-fbfce533ce88" providerId="AD" clId="Web-{030C7FEC-CDD8-4A4F-BAAC-CF54FC227057}" dt="2021-06-09T21:31:28.199" v="177" actId="20577"/>
      <pc:docMkLst>
        <pc:docMk/>
      </pc:docMkLst>
      <pc:sldChg chg="modSp">
        <pc:chgData name="Patel, Hardik Bhagwanbhai (patelhw)" userId="S::patelhw@mail.uc.edu::6c43efe9-55e1-4ff6-9f44-fbfce533ce88" providerId="AD" clId="Web-{030C7FEC-CDD8-4A4F-BAAC-CF54FC227057}" dt="2021-06-09T21:28:00.398" v="155" actId="20577"/>
        <pc:sldMkLst>
          <pc:docMk/>
          <pc:sldMk cId="2195705619" sldId="267"/>
        </pc:sldMkLst>
        <pc:spChg chg="mod">
          <ac:chgData name="Patel, Hardik Bhagwanbhai (patelhw)" userId="S::patelhw@mail.uc.edu::6c43efe9-55e1-4ff6-9f44-fbfce533ce88" providerId="AD" clId="Web-{030C7FEC-CDD8-4A4F-BAAC-CF54FC227057}" dt="2021-06-09T21:21:19.749" v="1" actId="20577"/>
          <ac:spMkLst>
            <pc:docMk/>
            <pc:sldMk cId="2195705619" sldId="267"/>
            <ac:spMk id="2" creationId="{D73CA72C-4BCD-C746-98DF-76CE937068D0}"/>
          </ac:spMkLst>
        </pc:spChg>
        <pc:spChg chg="mod">
          <ac:chgData name="Patel, Hardik Bhagwanbhai (patelhw)" userId="S::patelhw@mail.uc.edu::6c43efe9-55e1-4ff6-9f44-fbfce533ce88" providerId="AD" clId="Web-{030C7FEC-CDD8-4A4F-BAAC-CF54FC227057}" dt="2021-06-09T21:28:00.398" v="155" actId="20577"/>
          <ac:spMkLst>
            <pc:docMk/>
            <pc:sldMk cId="2195705619" sldId="267"/>
            <ac:spMk id="3" creationId="{1D92FC3F-151B-864B-8A8E-7F76AB55F6E6}"/>
          </ac:spMkLst>
        </pc:spChg>
      </pc:sldChg>
      <pc:sldChg chg="modSp">
        <pc:chgData name="Patel, Hardik Bhagwanbhai (patelhw)" userId="S::patelhw@mail.uc.edu::6c43efe9-55e1-4ff6-9f44-fbfce533ce88" providerId="AD" clId="Web-{030C7FEC-CDD8-4A4F-BAAC-CF54FC227057}" dt="2021-06-09T21:31:28.199" v="177" actId="20577"/>
        <pc:sldMkLst>
          <pc:docMk/>
          <pc:sldMk cId="2893200351" sldId="268"/>
        </pc:sldMkLst>
        <pc:spChg chg="mod">
          <ac:chgData name="Patel, Hardik Bhagwanbhai (patelhw)" userId="S::patelhw@mail.uc.edu::6c43efe9-55e1-4ff6-9f44-fbfce533ce88" providerId="AD" clId="Web-{030C7FEC-CDD8-4A4F-BAAC-CF54FC227057}" dt="2021-06-09T21:28:08.836" v="157" actId="20577"/>
          <ac:spMkLst>
            <pc:docMk/>
            <pc:sldMk cId="2893200351" sldId="268"/>
            <ac:spMk id="2" creationId="{68D9D782-E2FB-2541-9872-ACD5DC84C481}"/>
          </ac:spMkLst>
        </pc:spChg>
        <pc:spChg chg="mod">
          <ac:chgData name="Patel, Hardik Bhagwanbhai (patelhw)" userId="S::patelhw@mail.uc.edu::6c43efe9-55e1-4ff6-9f44-fbfce533ce88" providerId="AD" clId="Web-{030C7FEC-CDD8-4A4F-BAAC-CF54FC227057}" dt="2021-06-09T21:31:28.199" v="177" actId="20577"/>
          <ac:spMkLst>
            <pc:docMk/>
            <pc:sldMk cId="2893200351" sldId="268"/>
            <ac:spMk id="3" creationId="{6CC8EE9E-20AD-5A45-BFAB-8EA360EDF385}"/>
          </ac:spMkLst>
        </pc:spChg>
      </pc:sldChg>
    </pc:docChg>
  </pc:docChgLst>
  <pc:docChgLst>
    <pc:chgData name="Choksi, Nikit Brijeshkumar (choksinb)" userId="S::choksinb@mail.uc.edu::bdc930e8-bdee-4fd3-b720-a8e723a04a53" providerId="AD" clId="Web-{276F97B5-46C5-41AB-9F7E-72DE7EA0414D}"/>
    <pc:docChg chg="modSld">
      <pc:chgData name="Choksi, Nikit Brijeshkumar (choksinb)" userId="S::choksinb@mail.uc.edu::bdc930e8-bdee-4fd3-b720-a8e723a04a53" providerId="AD" clId="Web-{276F97B5-46C5-41AB-9F7E-72DE7EA0414D}" dt="2021-06-10T06:56:54.280" v="149" actId="14100"/>
      <pc:docMkLst>
        <pc:docMk/>
      </pc:docMkLst>
      <pc:sldChg chg="modSp">
        <pc:chgData name="Choksi, Nikit Brijeshkumar (choksinb)" userId="S::choksinb@mail.uc.edu::bdc930e8-bdee-4fd3-b720-a8e723a04a53" providerId="AD" clId="Web-{276F97B5-46C5-41AB-9F7E-72DE7EA0414D}" dt="2021-06-10T06:52:25.132" v="139" actId="20577"/>
        <pc:sldMkLst>
          <pc:docMk/>
          <pc:sldMk cId="2861931572" sldId="257"/>
        </pc:sldMkLst>
        <pc:spChg chg="mod">
          <ac:chgData name="Choksi, Nikit Brijeshkumar (choksinb)" userId="S::choksinb@mail.uc.edu::bdc930e8-bdee-4fd3-b720-a8e723a04a53" providerId="AD" clId="Web-{276F97B5-46C5-41AB-9F7E-72DE7EA0414D}" dt="2021-06-10T06:52:25.132" v="139" actId="20577"/>
          <ac:spMkLst>
            <pc:docMk/>
            <pc:sldMk cId="2861931572" sldId="257"/>
            <ac:spMk id="2" creationId="{9EE164E6-F775-234E-A4C1-7B03D7D668B4}"/>
          </ac:spMkLst>
        </pc:spChg>
      </pc:sldChg>
      <pc:sldChg chg="modSp">
        <pc:chgData name="Choksi, Nikit Brijeshkumar (choksinb)" userId="S::choksinb@mail.uc.edu::bdc930e8-bdee-4fd3-b720-a8e723a04a53" providerId="AD" clId="Web-{276F97B5-46C5-41AB-9F7E-72DE7EA0414D}" dt="2021-06-10T06:52:09.194" v="138" actId="14100"/>
        <pc:sldMkLst>
          <pc:docMk/>
          <pc:sldMk cId="890548138" sldId="258"/>
        </pc:sldMkLst>
        <pc:spChg chg="mod">
          <ac:chgData name="Choksi, Nikit Brijeshkumar (choksinb)" userId="S::choksinb@mail.uc.edu::bdc930e8-bdee-4fd3-b720-a8e723a04a53" providerId="AD" clId="Web-{276F97B5-46C5-41AB-9F7E-72DE7EA0414D}" dt="2021-06-10T06:52:09.194" v="138" actId="14100"/>
          <ac:spMkLst>
            <pc:docMk/>
            <pc:sldMk cId="890548138" sldId="258"/>
            <ac:spMk id="2" creationId="{7559F3A9-8D56-2347-AAFF-D643774DD4DD}"/>
          </ac:spMkLst>
        </pc:spChg>
      </pc:sldChg>
      <pc:sldChg chg="modSp">
        <pc:chgData name="Choksi, Nikit Brijeshkumar (choksinb)" userId="S::choksinb@mail.uc.edu::bdc930e8-bdee-4fd3-b720-a8e723a04a53" providerId="AD" clId="Web-{276F97B5-46C5-41AB-9F7E-72DE7EA0414D}" dt="2021-06-10T06:52:55.679" v="140" actId="14100"/>
        <pc:sldMkLst>
          <pc:docMk/>
          <pc:sldMk cId="580385569" sldId="260"/>
        </pc:sldMkLst>
        <pc:spChg chg="mod">
          <ac:chgData name="Choksi, Nikit Brijeshkumar (choksinb)" userId="S::choksinb@mail.uc.edu::bdc930e8-bdee-4fd3-b720-a8e723a04a53" providerId="AD" clId="Web-{276F97B5-46C5-41AB-9F7E-72DE7EA0414D}" dt="2021-06-10T06:52:55.679" v="140" actId="14100"/>
          <ac:spMkLst>
            <pc:docMk/>
            <pc:sldMk cId="580385569" sldId="260"/>
            <ac:spMk id="2" creationId="{63D4D564-6198-2447-974D-B0B4EFDC9FD1}"/>
          </ac:spMkLst>
        </pc:spChg>
      </pc:sldChg>
      <pc:sldChg chg="modSp">
        <pc:chgData name="Choksi, Nikit Brijeshkumar (choksinb)" userId="S::choksinb@mail.uc.edu::bdc930e8-bdee-4fd3-b720-a8e723a04a53" providerId="AD" clId="Web-{276F97B5-46C5-41AB-9F7E-72DE7EA0414D}" dt="2021-06-10T06:53:17.742" v="142" actId="20577"/>
        <pc:sldMkLst>
          <pc:docMk/>
          <pc:sldMk cId="647766188" sldId="262"/>
        </pc:sldMkLst>
        <pc:spChg chg="mod">
          <ac:chgData name="Choksi, Nikit Brijeshkumar (choksinb)" userId="S::choksinb@mail.uc.edu::bdc930e8-bdee-4fd3-b720-a8e723a04a53" providerId="AD" clId="Web-{276F97B5-46C5-41AB-9F7E-72DE7EA0414D}" dt="2021-06-10T06:53:17.742" v="142" actId="20577"/>
          <ac:spMkLst>
            <pc:docMk/>
            <pc:sldMk cId="647766188" sldId="262"/>
            <ac:spMk id="4" creationId="{1F142D99-2A4C-48B2-9354-1877211DE26B}"/>
          </ac:spMkLst>
        </pc:spChg>
      </pc:sldChg>
      <pc:sldChg chg="modSp">
        <pc:chgData name="Choksi, Nikit Brijeshkumar (choksinb)" userId="S::choksinb@mail.uc.edu::bdc930e8-bdee-4fd3-b720-a8e723a04a53" providerId="AD" clId="Web-{276F97B5-46C5-41AB-9F7E-72DE7EA0414D}" dt="2021-06-10T06:53:45.305" v="144" actId="14100"/>
        <pc:sldMkLst>
          <pc:docMk/>
          <pc:sldMk cId="3784587598" sldId="263"/>
        </pc:sldMkLst>
        <pc:spChg chg="mod">
          <ac:chgData name="Choksi, Nikit Brijeshkumar (choksinb)" userId="S::choksinb@mail.uc.edu::bdc930e8-bdee-4fd3-b720-a8e723a04a53" providerId="AD" clId="Web-{276F97B5-46C5-41AB-9F7E-72DE7EA0414D}" dt="2021-06-10T06:53:35.258" v="143" actId="20577"/>
          <ac:spMkLst>
            <pc:docMk/>
            <pc:sldMk cId="3784587598" sldId="263"/>
            <ac:spMk id="2" creationId="{C11262CA-54BE-0E41-B50A-6CC02F3B5731}"/>
          </ac:spMkLst>
        </pc:spChg>
        <pc:spChg chg="mod">
          <ac:chgData name="Choksi, Nikit Brijeshkumar (choksinb)" userId="S::choksinb@mail.uc.edu::bdc930e8-bdee-4fd3-b720-a8e723a04a53" providerId="AD" clId="Web-{276F97B5-46C5-41AB-9F7E-72DE7EA0414D}" dt="2021-06-10T06:53:45.305" v="144" actId="14100"/>
          <ac:spMkLst>
            <pc:docMk/>
            <pc:sldMk cId="3784587598" sldId="263"/>
            <ac:spMk id="3" creationId="{FCD1A8AA-6100-0440-A929-A6F3BBBC7E2E}"/>
          </ac:spMkLst>
        </pc:spChg>
      </pc:sldChg>
      <pc:sldChg chg="modSp">
        <pc:chgData name="Choksi, Nikit Brijeshkumar (choksinb)" userId="S::choksinb@mail.uc.edu::bdc930e8-bdee-4fd3-b720-a8e723a04a53" providerId="AD" clId="Web-{276F97B5-46C5-41AB-9F7E-72DE7EA0414D}" dt="2021-06-10T04:28:14.299" v="7" actId="14100"/>
        <pc:sldMkLst>
          <pc:docMk/>
          <pc:sldMk cId="2195705619" sldId="267"/>
        </pc:sldMkLst>
        <pc:spChg chg="mod">
          <ac:chgData name="Choksi, Nikit Brijeshkumar (choksinb)" userId="S::choksinb@mail.uc.edu::bdc930e8-bdee-4fd3-b720-a8e723a04a53" providerId="AD" clId="Web-{276F97B5-46C5-41AB-9F7E-72DE7EA0414D}" dt="2021-06-10T04:28:14.299" v="7" actId="14100"/>
          <ac:spMkLst>
            <pc:docMk/>
            <pc:sldMk cId="2195705619" sldId="267"/>
            <ac:spMk id="3" creationId="{1D92FC3F-151B-864B-8A8E-7F76AB55F6E6}"/>
          </ac:spMkLst>
        </pc:spChg>
      </pc:sldChg>
      <pc:sldChg chg="modSp">
        <pc:chgData name="Choksi, Nikit Brijeshkumar (choksinb)" userId="S::choksinb@mail.uc.edu::bdc930e8-bdee-4fd3-b720-a8e723a04a53" providerId="AD" clId="Web-{276F97B5-46C5-41AB-9F7E-72DE7EA0414D}" dt="2021-06-10T04:28:23.174" v="8" actId="14100"/>
        <pc:sldMkLst>
          <pc:docMk/>
          <pc:sldMk cId="2893200351" sldId="268"/>
        </pc:sldMkLst>
        <pc:spChg chg="mod">
          <ac:chgData name="Choksi, Nikit Brijeshkumar (choksinb)" userId="S::choksinb@mail.uc.edu::bdc930e8-bdee-4fd3-b720-a8e723a04a53" providerId="AD" clId="Web-{276F97B5-46C5-41AB-9F7E-72DE7EA0414D}" dt="2021-06-10T04:27:44.345" v="6" actId="20577"/>
          <ac:spMkLst>
            <pc:docMk/>
            <pc:sldMk cId="2893200351" sldId="268"/>
            <ac:spMk id="2" creationId="{68D9D782-E2FB-2541-9872-ACD5DC84C481}"/>
          </ac:spMkLst>
        </pc:spChg>
        <pc:spChg chg="mod">
          <ac:chgData name="Choksi, Nikit Brijeshkumar (choksinb)" userId="S::choksinb@mail.uc.edu::bdc930e8-bdee-4fd3-b720-a8e723a04a53" providerId="AD" clId="Web-{276F97B5-46C5-41AB-9F7E-72DE7EA0414D}" dt="2021-06-10T04:28:23.174" v="8" actId="14100"/>
          <ac:spMkLst>
            <pc:docMk/>
            <pc:sldMk cId="2893200351" sldId="268"/>
            <ac:spMk id="3" creationId="{6CC8EE9E-20AD-5A45-BFAB-8EA360EDF385}"/>
          </ac:spMkLst>
        </pc:spChg>
      </pc:sldChg>
      <pc:sldChg chg="addSp delSp modSp">
        <pc:chgData name="Choksi, Nikit Brijeshkumar (choksinb)" userId="S::choksinb@mail.uc.edu::bdc930e8-bdee-4fd3-b720-a8e723a04a53" providerId="AD" clId="Web-{276F97B5-46C5-41AB-9F7E-72DE7EA0414D}" dt="2021-06-10T06:55:39.638" v="146" actId="14100"/>
        <pc:sldMkLst>
          <pc:docMk/>
          <pc:sldMk cId="1180387909" sldId="269"/>
        </pc:sldMkLst>
        <pc:spChg chg="mod">
          <ac:chgData name="Choksi, Nikit Brijeshkumar (choksinb)" userId="S::choksinb@mail.uc.edu::bdc930e8-bdee-4fd3-b720-a8e723a04a53" providerId="AD" clId="Web-{276F97B5-46C5-41AB-9F7E-72DE7EA0414D}" dt="2021-06-10T04:34:24.218" v="67" actId="20577"/>
          <ac:spMkLst>
            <pc:docMk/>
            <pc:sldMk cId="1180387909" sldId="269"/>
            <ac:spMk id="2" creationId="{2F4CBF1E-8F0E-134F-A126-0A3C33155E46}"/>
          </ac:spMkLst>
        </pc:spChg>
        <pc:spChg chg="mod">
          <ac:chgData name="Choksi, Nikit Brijeshkumar (choksinb)" userId="S::choksinb@mail.uc.edu::bdc930e8-bdee-4fd3-b720-a8e723a04a53" providerId="AD" clId="Web-{276F97B5-46C5-41AB-9F7E-72DE7EA0414D}" dt="2021-06-10T06:55:39.638" v="146" actId="14100"/>
          <ac:spMkLst>
            <pc:docMk/>
            <pc:sldMk cId="1180387909" sldId="269"/>
            <ac:spMk id="3" creationId="{03340887-F28A-844D-BD30-9BB98AC10B6C}"/>
          </ac:spMkLst>
        </pc:spChg>
        <pc:spChg chg="add del mod">
          <ac:chgData name="Choksi, Nikit Brijeshkumar (choksinb)" userId="S::choksinb@mail.uc.edu::bdc930e8-bdee-4fd3-b720-a8e723a04a53" providerId="AD" clId="Web-{276F97B5-46C5-41AB-9F7E-72DE7EA0414D}" dt="2021-06-10T06:35:05.414" v="101"/>
          <ac:spMkLst>
            <pc:docMk/>
            <pc:sldMk cId="1180387909" sldId="269"/>
            <ac:spMk id="4" creationId="{BDCD7470-F07F-4BB4-A68E-7BA36473B09B}"/>
          </ac:spMkLst>
        </pc:spChg>
      </pc:sldChg>
      <pc:sldChg chg="addSp delSp modSp mod setBg setClrOvrMap">
        <pc:chgData name="Choksi, Nikit Brijeshkumar (choksinb)" userId="S::choksinb@mail.uc.edu::bdc930e8-bdee-4fd3-b720-a8e723a04a53" providerId="AD" clId="Web-{276F97B5-46C5-41AB-9F7E-72DE7EA0414D}" dt="2021-06-10T06:56:54.280" v="149" actId="14100"/>
        <pc:sldMkLst>
          <pc:docMk/>
          <pc:sldMk cId="3096389978" sldId="270"/>
        </pc:sldMkLst>
        <pc:spChg chg="del">
          <ac:chgData name="Choksi, Nikit Brijeshkumar (choksinb)" userId="S::choksinb@mail.uc.edu::bdc930e8-bdee-4fd3-b720-a8e723a04a53" providerId="AD" clId="Web-{276F97B5-46C5-41AB-9F7E-72DE7EA0414D}" dt="2021-06-10T06:45:09.104" v="111"/>
          <ac:spMkLst>
            <pc:docMk/>
            <pc:sldMk cId="3096389978" sldId="270"/>
            <ac:spMk id="2" creationId="{C6165BA5-C1E1-9445-9C58-0B17E9A6005F}"/>
          </ac:spMkLst>
        </pc:spChg>
        <pc:spChg chg="add del">
          <ac:chgData name="Choksi, Nikit Brijeshkumar (choksinb)" userId="S::choksinb@mail.uc.edu::bdc930e8-bdee-4fd3-b720-a8e723a04a53" providerId="AD" clId="Web-{276F97B5-46C5-41AB-9F7E-72DE7EA0414D}" dt="2021-06-10T06:48:55.158" v="124"/>
          <ac:spMkLst>
            <pc:docMk/>
            <pc:sldMk cId="3096389978" sldId="270"/>
            <ac:spMk id="3" creationId="{474D7AD3-4174-6E4E-A4F1-0BACBDA47652}"/>
          </ac:spMkLst>
        </pc:spChg>
        <pc:spChg chg="add del">
          <ac:chgData name="Choksi, Nikit Brijeshkumar (choksinb)" userId="S::choksinb@mail.uc.edu::bdc930e8-bdee-4fd3-b720-a8e723a04a53" providerId="AD" clId="Web-{276F97B5-46C5-41AB-9F7E-72DE7EA0414D}" dt="2021-06-10T06:48:48.813" v="122"/>
          <ac:spMkLst>
            <pc:docMk/>
            <pc:sldMk cId="3096389978" sldId="270"/>
            <ac:spMk id="6" creationId="{3F4C104D-5F30-4811-9376-566B26E4719A}"/>
          </ac:spMkLst>
        </pc:spChg>
        <pc:spChg chg="add del">
          <ac:chgData name="Choksi, Nikit Brijeshkumar (choksinb)" userId="S::choksinb@mail.uc.edu::bdc930e8-bdee-4fd3-b720-a8e723a04a53" providerId="AD" clId="Web-{276F97B5-46C5-41AB-9F7E-72DE7EA0414D}" dt="2021-06-10T06:48:48.813" v="122"/>
          <ac:spMkLst>
            <pc:docMk/>
            <pc:sldMk cId="3096389978" sldId="270"/>
            <ac:spMk id="7" creationId="{22087FA3-A936-4880-A246-C9E029AA063F}"/>
          </ac:spMkLst>
        </pc:spChg>
        <pc:spChg chg="add del">
          <ac:chgData name="Choksi, Nikit Brijeshkumar (choksinb)" userId="S::choksinb@mail.uc.edu::bdc930e8-bdee-4fd3-b720-a8e723a04a53" providerId="AD" clId="Web-{276F97B5-46C5-41AB-9F7E-72DE7EA0414D}" dt="2021-06-10T06:48:01.171" v="114"/>
          <ac:spMkLst>
            <pc:docMk/>
            <pc:sldMk cId="3096389978" sldId="270"/>
            <ac:spMk id="8" creationId="{A1D60949-8C54-43EA-AD22-1777DB4EA255}"/>
          </ac:spMkLst>
        </pc:spChg>
        <pc:spChg chg="add del">
          <ac:chgData name="Choksi, Nikit Brijeshkumar (choksinb)" userId="S::choksinb@mail.uc.edu::bdc930e8-bdee-4fd3-b720-a8e723a04a53" providerId="AD" clId="Web-{276F97B5-46C5-41AB-9F7E-72DE7EA0414D}" dt="2021-06-10T06:48:01.171" v="114"/>
          <ac:spMkLst>
            <pc:docMk/>
            <pc:sldMk cId="3096389978" sldId="270"/>
            <ac:spMk id="11" creationId="{B2EC7880-C5D9-40A8-A6B0-3198AD07AD1B}"/>
          </ac:spMkLst>
        </pc:spChg>
        <pc:spChg chg="add del">
          <ac:chgData name="Choksi, Nikit Brijeshkumar (choksinb)" userId="S::choksinb@mail.uc.edu::bdc930e8-bdee-4fd3-b720-a8e723a04a53" providerId="AD" clId="Web-{276F97B5-46C5-41AB-9F7E-72DE7EA0414D}" dt="2021-06-10T06:48:48.813" v="122"/>
          <ac:spMkLst>
            <pc:docMk/>
            <pc:sldMk cId="3096389978" sldId="270"/>
            <ac:spMk id="13" creationId="{0815E34B-5D02-4E01-A936-E8E1C0AB6F12}"/>
          </ac:spMkLst>
        </pc:spChg>
        <pc:spChg chg="add del">
          <ac:chgData name="Choksi, Nikit Brijeshkumar (choksinb)" userId="S::choksinb@mail.uc.edu::bdc930e8-bdee-4fd3-b720-a8e723a04a53" providerId="AD" clId="Web-{276F97B5-46C5-41AB-9F7E-72DE7EA0414D}" dt="2021-06-10T06:48:48.813" v="122"/>
          <ac:spMkLst>
            <pc:docMk/>
            <pc:sldMk cId="3096389978" sldId="270"/>
            <ac:spMk id="15" creationId="{7DE3414B-B032-4710-A468-D3285E38C5FF}"/>
          </ac:spMkLst>
        </pc:spChg>
        <pc:picChg chg="add del mod ord">
          <ac:chgData name="Choksi, Nikit Brijeshkumar (choksinb)" userId="S::choksinb@mail.uc.edu::bdc930e8-bdee-4fd3-b720-a8e723a04a53" providerId="AD" clId="Web-{276F97B5-46C5-41AB-9F7E-72DE7EA0414D}" dt="2021-06-10T06:56:54.280" v="149" actId="14100"/>
          <ac:picMkLst>
            <pc:docMk/>
            <pc:sldMk cId="3096389978" sldId="270"/>
            <ac:picMk id="4" creationId="{494B51E7-F038-46F1-8BE4-A8599B92541B}"/>
          </ac:picMkLst>
        </pc:picChg>
      </pc:sldChg>
      <pc:sldChg chg="modSp">
        <pc:chgData name="Choksi, Nikit Brijeshkumar (choksinb)" userId="S::choksinb@mail.uc.edu::bdc930e8-bdee-4fd3-b720-a8e723a04a53" providerId="AD" clId="Web-{276F97B5-46C5-41AB-9F7E-72DE7EA0414D}" dt="2021-06-10T06:43:38.552" v="108" actId="20577"/>
        <pc:sldMkLst>
          <pc:docMk/>
          <pc:sldMk cId="343220084" sldId="271"/>
        </pc:sldMkLst>
        <pc:spChg chg="mod">
          <ac:chgData name="Choksi, Nikit Brijeshkumar (choksinb)" userId="S::choksinb@mail.uc.edu::bdc930e8-bdee-4fd3-b720-a8e723a04a53" providerId="AD" clId="Web-{276F97B5-46C5-41AB-9F7E-72DE7EA0414D}" dt="2021-06-10T06:43:38.552" v="108" actId="20577"/>
          <ac:spMkLst>
            <pc:docMk/>
            <pc:sldMk cId="343220084" sldId="271"/>
            <ac:spMk id="4" creationId="{1F142D99-2A4C-48B2-9354-1877211DE26B}"/>
          </ac:spMkLst>
        </pc:spChg>
      </pc:sldChg>
      <pc:sldChg chg="modSp">
        <pc:chgData name="Choksi, Nikit Brijeshkumar (choksinb)" userId="S::choksinb@mail.uc.edu::bdc930e8-bdee-4fd3-b720-a8e723a04a53" providerId="AD" clId="Web-{276F97B5-46C5-41AB-9F7E-72DE7EA0414D}" dt="2021-06-10T06:44:15.491" v="110" actId="20577"/>
        <pc:sldMkLst>
          <pc:docMk/>
          <pc:sldMk cId="3072271066" sldId="272"/>
        </pc:sldMkLst>
        <pc:spChg chg="mod">
          <ac:chgData name="Choksi, Nikit Brijeshkumar (choksinb)" userId="S::choksinb@mail.uc.edu::bdc930e8-bdee-4fd3-b720-a8e723a04a53" providerId="AD" clId="Web-{276F97B5-46C5-41AB-9F7E-72DE7EA0414D}" dt="2021-06-10T06:44:15.491" v="110" actId="20577"/>
          <ac:spMkLst>
            <pc:docMk/>
            <pc:sldMk cId="3072271066" sldId="272"/>
            <ac:spMk id="3" creationId="{FCD1A8AA-6100-0440-A929-A6F3BBBC7E2E}"/>
          </ac:spMkLst>
        </pc:spChg>
      </pc:sldChg>
    </pc:docChg>
  </pc:docChgLst>
  <pc:docChgLst>
    <pc:chgData name="Choksi, Nikit Brijeshkumar (choksinb)" userId="S::choksinb@mail.uc.edu::bdc930e8-bdee-4fd3-b720-a8e723a04a53" providerId="AD" clId="Web-{62AEC769-C4E9-460B-920E-C402EE66AE45}"/>
    <pc:docChg chg="modSld">
      <pc:chgData name="Choksi, Nikit Brijeshkumar (choksinb)" userId="S::choksinb@mail.uc.edu::bdc930e8-bdee-4fd3-b720-a8e723a04a53" providerId="AD" clId="Web-{62AEC769-C4E9-460B-920E-C402EE66AE45}" dt="2021-06-10T02:02:55.609" v="129" actId="20577"/>
      <pc:docMkLst>
        <pc:docMk/>
      </pc:docMkLst>
      <pc:sldChg chg="modSp">
        <pc:chgData name="Choksi, Nikit Brijeshkumar (choksinb)" userId="S::choksinb@mail.uc.edu::bdc930e8-bdee-4fd3-b720-a8e723a04a53" providerId="AD" clId="Web-{62AEC769-C4E9-460B-920E-C402EE66AE45}" dt="2021-06-10T01:51:41.229" v="38" actId="20577"/>
        <pc:sldMkLst>
          <pc:docMk/>
          <pc:sldMk cId="2195705619" sldId="267"/>
        </pc:sldMkLst>
        <pc:spChg chg="mod">
          <ac:chgData name="Choksi, Nikit Brijeshkumar (choksinb)" userId="S::choksinb@mail.uc.edu::bdc930e8-bdee-4fd3-b720-a8e723a04a53" providerId="AD" clId="Web-{62AEC769-C4E9-460B-920E-C402EE66AE45}" dt="2021-06-10T01:10:06.691" v="12" actId="14100"/>
          <ac:spMkLst>
            <pc:docMk/>
            <pc:sldMk cId="2195705619" sldId="267"/>
            <ac:spMk id="2" creationId="{D73CA72C-4BCD-C746-98DF-76CE937068D0}"/>
          </ac:spMkLst>
        </pc:spChg>
        <pc:spChg chg="mod">
          <ac:chgData name="Choksi, Nikit Brijeshkumar (choksinb)" userId="S::choksinb@mail.uc.edu::bdc930e8-bdee-4fd3-b720-a8e723a04a53" providerId="AD" clId="Web-{62AEC769-C4E9-460B-920E-C402EE66AE45}" dt="2021-06-10T01:51:41.229" v="38" actId="20577"/>
          <ac:spMkLst>
            <pc:docMk/>
            <pc:sldMk cId="2195705619" sldId="267"/>
            <ac:spMk id="3" creationId="{1D92FC3F-151B-864B-8A8E-7F76AB55F6E6}"/>
          </ac:spMkLst>
        </pc:spChg>
      </pc:sldChg>
      <pc:sldChg chg="modSp">
        <pc:chgData name="Choksi, Nikit Brijeshkumar (choksinb)" userId="S::choksinb@mail.uc.edu::bdc930e8-bdee-4fd3-b720-a8e723a04a53" providerId="AD" clId="Web-{62AEC769-C4E9-460B-920E-C402EE66AE45}" dt="2021-06-10T02:02:55.609" v="129" actId="20577"/>
        <pc:sldMkLst>
          <pc:docMk/>
          <pc:sldMk cId="2893200351" sldId="268"/>
        </pc:sldMkLst>
        <pc:spChg chg="mod">
          <ac:chgData name="Choksi, Nikit Brijeshkumar (choksinb)" userId="S::choksinb@mail.uc.edu::bdc930e8-bdee-4fd3-b720-a8e723a04a53" providerId="AD" clId="Web-{62AEC769-C4E9-460B-920E-C402EE66AE45}" dt="2021-06-10T01:53:30.886" v="80" actId="20577"/>
          <ac:spMkLst>
            <pc:docMk/>
            <pc:sldMk cId="2893200351" sldId="268"/>
            <ac:spMk id="2" creationId="{68D9D782-E2FB-2541-9872-ACD5DC84C481}"/>
          </ac:spMkLst>
        </pc:spChg>
        <pc:spChg chg="mod">
          <ac:chgData name="Choksi, Nikit Brijeshkumar (choksinb)" userId="S::choksinb@mail.uc.edu::bdc930e8-bdee-4fd3-b720-a8e723a04a53" providerId="AD" clId="Web-{62AEC769-C4E9-460B-920E-C402EE66AE45}" dt="2021-06-10T02:02:55.609" v="129" actId="20577"/>
          <ac:spMkLst>
            <pc:docMk/>
            <pc:sldMk cId="2893200351" sldId="268"/>
            <ac:spMk id="3" creationId="{6CC8EE9E-20AD-5A45-BFAB-8EA360EDF385}"/>
          </ac:spMkLst>
        </pc:spChg>
      </pc:sldChg>
      <pc:sldChg chg="modSp">
        <pc:chgData name="Choksi, Nikit Brijeshkumar (choksinb)" userId="S::choksinb@mail.uc.edu::bdc930e8-bdee-4fd3-b720-a8e723a04a53" providerId="AD" clId="Web-{62AEC769-C4E9-460B-920E-C402EE66AE45}" dt="2021-06-10T01:09:32.097" v="10" actId="14100"/>
        <pc:sldMkLst>
          <pc:docMk/>
          <pc:sldMk cId="3072271066" sldId="272"/>
        </pc:sldMkLst>
        <pc:spChg chg="mod">
          <ac:chgData name="Choksi, Nikit Brijeshkumar (choksinb)" userId="S::choksinb@mail.uc.edu::bdc930e8-bdee-4fd3-b720-a8e723a04a53" providerId="AD" clId="Web-{62AEC769-C4E9-460B-920E-C402EE66AE45}" dt="2021-06-10T01:09:32.097" v="10" actId="14100"/>
          <ac:spMkLst>
            <pc:docMk/>
            <pc:sldMk cId="3072271066" sldId="272"/>
            <ac:spMk id="3" creationId="{FCD1A8AA-6100-0440-A929-A6F3BBBC7E2E}"/>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6.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7.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6.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7.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AA6630-F688-41CA-AD34-9DB3230F006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300FAB-9F82-48E6-A596-0A79EE68FFFD}">
      <dgm:prSet custT="1"/>
      <dgm:spPr/>
      <dgm:t>
        <a:bodyPr/>
        <a:lstStyle/>
        <a:p>
          <a:r>
            <a:rPr lang="en-US" sz="1600" dirty="0"/>
            <a:t>ABC Beer Company is trying to improve its sales revenue model</a:t>
          </a:r>
        </a:p>
      </dgm:t>
    </dgm:pt>
    <dgm:pt modelId="{94005F0E-DA91-4750-BD19-0CA4D36CA8B5}" type="parTrans" cxnId="{B66BEA15-42B1-447E-AC6C-9A2B0062F2BF}">
      <dgm:prSet/>
      <dgm:spPr/>
      <dgm:t>
        <a:bodyPr/>
        <a:lstStyle/>
        <a:p>
          <a:endParaRPr lang="en-US"/>
        </a:p>
      </dgm:t>
    </dgm:pt>
    <dgm:pt modelId="{D1B1D4E0-5E9B-4465-9A32-8F104DDEF424}" type="sibTrans" cxnId="{B66BEA15-42B1-447E-AC6C-9A2B0062F2BF}">
      <dgm:prSet/>
      <dgm:spPr/>
      <dgm:t>
        <a:bodyPr/>
        <a:lstStyle/>
        <a:p>
          <a:endParaRPr lang="en-US"/>
        </a:p>
      </dgm:t>
    </dgm:pt>
    <dgm:pt modelId="{BABA3F1C-03C6-4DD5-A9A4-C79C781E5D93}">
      <dgm:prSet custT="1"/>
      <dgm:spPr/>
      <dgm:t>
        <a:bodyPr/>
        <a:lstStyle/>
        <a:p>
          <a:r>
            <a:rPr lang="en-US" sz="1600" dirty="0"/>
            <a:t>ABC Beer Company has consulted Cincinnati Raptors for getting a solution to their business case scenario of improving its sales model</a:t>
          </a:r>
        </a:p>
      </dgm:t>
    </dgm:pt>
    <dgm:pt modelId="{2838CD1F-9719-438A-9372-F5A23E386511}" type="parTrans" cxnId="{7BFDB94E-EEED-4BD7-A7BB-17B1738682B9}">
      <dgm:prSet/>
      <dgm:spPr/>
      <dgm:t>
        <a:bodyPr/>
        <a:lstStyle/>
        <a:p>
          <a:endParaRPr lang="en-US"/>
        </a:p>
      </dgm:t>
    </dgm:pt>
    <dgm:pt modelId="{B093ECCF-0E7E-44BC-9E2A-F198912FFA6F}" type="sibTrans" cxnId="{7BFDB94E-EEED-4BD7-A7BB-17B1738682B9}">
      <dgm:prSet/>
      <dgm:spPr/>
      <dgm:t>
        <a:bodyPr/>
        <a:lstStyle/>
        <a:p>
          <a:endParaRPr lang="en-US"/>
        </a:p>
      </dgm:t>
    </dgm:pt>
    <dgm:pt modelId="{D3DB69B8-2060-4327-BD8B-E59DE312534D}">
      <dgm:prSet custT="1"/>
      <dgm:spPr/>
      <dgm:t>
        <a:bodyPr/>
        <a:lstStyle/>
        <a:p>
          <a:r>
            <a:rPr lang="en-US" sz="1600" dirty="0"/>
            <a:t>We aim to perform Market Segmentation incorporating predictive analytics &amp; K-Means clustering, based on the qualitative values </a:t>
          </a:r>
          <a:r>
            <a:rPr lang="en-US" sz="1600" dirty="0" err="1"/>
            <a:t>ie</a:t>
          </a:r>
          <a:r>
            <a:rPr lang="en-US" sz="1600" dirty="0"/>
            <a:t>. IBU(International Bitterness Units) and ABV(Alcohol by volume) of each beer </a:t>
          </a:r>
        </a:p>
      </dgm:t>
    </dgm:pt>
    <dgm:pt modelId="{27AF17D7-9AFB-4148-B48E-D605503EB2D0}" type="parTrans" cxnId="{5F0C1342-93BD-4B01-9358-282E2357B67E}">
      <dgm:prSet/>
      <dgm:spPr/>
      <dgm:t>
        <a:bodyPr/>
        <a:lstStyle/>
        <a:p>
          <a:endParaRPr lang="en-US"/>
        </a:p>
      </dgm:t>
    </dgm:pt>
    <dgm:pt modelId="{9DC4F683-F6EA-4914-8088-1BB14545A79D}" type="sibTrans" cxnId="{5F0C1342-93BD-4B01-9358-282E2357B67E}">
      <dgm:prSet/>
      <dgm:spPr/>
      <dgm:t>
        <a:bodyPr/>
        <a:lstStyle/>
        <a:p>
          <a:endParaRPr lang="en-US"/>
        </a:p>
      </dgm:t>
    </dgm:pt>
    <dgm:pt modelId="{AE6BE5B4-4D8A-4D7C-913B-538322DA8EE4}">
      <dgm:prSet custT="1"/>
      <dgm:spPr/>
      <dgm:t>
        <a:bodyPr/>
        <a:lstStyle/>
        <a:p>
          <a:r>
            <a:rPr lang="en-US" sz="1600" dirty="0"/>
            <a:t>Beer segmentation is correlated to segmentation of breweries as well, since we have associated data of specialty of beer at each brewery</a:t>
          </a:r>
        </a:p>
      </dgm:t>
    </dgm:pt>
    <dgm:pt modelId="{DE32790D-1556-4B12-BE35-6D2FA6F59BF3}" type="parTrans" cxnId="{8A2F6668-25C6-4F80-BCAB-14CECD4C8DAA}">
      <dgm:prSet/>
      <dgm:spPr/>
      <dgm:t>
        <a:bodyPr/>
        <a:lstStyle/>
        <a:p>
          <a:endParaRPr lang="en-US"/>
        </a:p>
      </dgm:t>
    </dgm:pt>
    <dgm:pt modelId="{B6509F19-A35C-41A5-9301-61F19FB5AAE9}" type="sibTrans" cxnId="{8A2F6668-25C6-4F80-BCAB-14CECD4C8DAA}">
      <dgm:prSet/>
      <dgm:spPr/>
      <dgm:t>
        <a:bodyPr/>
        <a:lstStyle/>
        <a:p>
          <a:endParaRPr lang="en-US"/>
        </a:p>
      </dgm:t>
    </dgm:pt>
    <dgm:pt modelId="{C4170271-6705-4504-80FC-0872DE975191}" type="pres">
      <dgm:prSet presAssocID="{6CAA6630-F688-41CA-AD34-9DB3230F0064}" presName="root" presStyleCnt="0">
        <dgm:presLayoutVars>
          <dgm:dir/>
          <dgm:resizeHandles val="exact"/>
        </dgm:presLayoutVars>
      </dgm:prSet>
      <dgm:spPr/>
    </dgm:pt>
    <dgm:pt modelId="{4936C984-D4B6-4FE5-A7A0-6C854289E8A6}" type="pres">
      <dgm:prSet presAssocID="{D6300FAB-9F82-48E6-A596-0A79EE68FFFD}" presName="compNode" presStyleCnt="0"/>
      <dgm:spPr/>
    </dgm:pt>
    <dgm:pt modelId="{E53504DB-EB1A-4ED8-B3FD-F43495CF12F0}" type="pres">
      <dgm:prSet presAssocID="{D6300FAB-9F82-48E6-A596-0A79EE68FFFD}" presName="bgRect" presStyleLbl="bgShp" presStyleIdx="0" presStyleCnt="4"/>
      <dgm:spPr/>
    </dgm:pt>
    <dgm:pt modelId="{E10A0DC3-44B1-4408-A32E-882552A1E10C}" type="pres">
      <dgm:prSet presAssocID="{D6300FAB-9F82-48E6-A596-0A79EE68FFF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er"/>
        </a:ext>
      </dgm:extLst>
    </dgm:pt>
    <dgm:pt modelId="{52AA6D9E-435C-407C-98EE-FFAAA651AD0F}" type="pres">
      <dgm:prSet presAssocID="{D6300FAB-9F82-48E6-A596-0A79EE68FFFD}" presName="spaceRect" presStyleCnt="0"/>
      <dgm:spPr/>
    </dgm:pt>
    <dgm:pt modelId="{64F395AA-6C3E-45B5-8839-33B6FC6452F1}" type="pres">
      <dgm:prSet presAssocID="{D6300FAB-9F82-48E6-A596-0A79EE68FFFD}" presName="parTx" presStyleLbl="revTx" presStyleIdx="0" presStyleCnt="4">
        <dgm:presLayoutVars>
          <dgm:chMax val="0"/>
          <dgm:chPref val="0"/>
        </dgm:presLayoutVars>
      </dgm:prSet>
      <dgm:spPr/>
    </dgm:pt>
    <dgm:pt modelId="{0EE6B968-CD16-4BC4-B8E6-1681CD8B5DE6}" type="pres">
      <dgm:prSet presAssocID="{D1B1D4E0-5E9B-4465-9A32-8F104DDEF424}" presName="sibTrans" presStyleCnt="0"/>
      <dgm:spPr/>
    </dgm:pt>
    <dgm:pt modelId="{DF442D8E-B44E-4226-B907-677DD98E33FB}" type="pres">
      <dgm:prSet presAssocID="{BABA3F1C-03C6-4DD5-A9A4-C79C781E5D93}" presName="compNode" presStyleCnt="0"/>
      <dgm:spPr/>
    </dgm:pt>
    <dgm:pt modelId="{6537856A-0D51-4AD4-B750-C75553BACC99}" type="pres">
      <dgm:prSet presAssocID="{BABA3F1C-03C6-4DD5-A9A4-C79C781E5D93}" presName="bgRect" presStyleLbl="bgShp" presStyleIdx="1" presStyleCnt="4"/>
      <dgm:spPr/>
    </dgm:pt>
    <dgm:pt modelId="{6FF037BE-CA7C-4A4F-8B28-8E054939B995}" type="pres">
      <dgm:prSet presAssocID="{BABA3F1C-03C6-4DD5-A9A4-C79C781E5D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9B7F74D-E610-4B50-907D-EA3EB35BADE4}" type="pres">
      <dgm:prSet presAssocID="{BABA3F1C-03C6-4DD5-A9A4-C79C781E5D93}" presName="spaceRect" presStyleCnt="0"/>
      <dgm:spPr/>
    </dgm:pt>
    <dgm:pt modelId="{587AA947-A602-4A96-8685-8458669509E8}" type="pres">
      <dgm:prSet presAssocID="{BABA3F1C-03C6-4DD5-A9A4-C79C781E5D93}" presName="parTx" presStyleLbl="revTx" presStyleIdx="1" presStyleCnt="4">
        <dgm:presLayoutVars>
          <dgm:chMax val="0"/>
          <dgm:chPref val="0"/>
        </dgm:presLayoutVars>
      </dgm:prSet>
      <dgm:spPr/>
    </dgm:pt>
    <dgm:pt modelId="{1AB41CC2-A86A-428C-A8BC-BF72D422C0CA}" type="pres">
      <dgm:prSet presAssocID="{B093ECCF-0E7E-44BC-9E2A-F198912FFA6F}" presName="sibTrans" presStyleCnt="0"/>
      <dgm:spPr/>
    </dgm:pt>
    <dgm:pt modelId="{51A0F73D-1482-40C4-9590-75DFDECF53F3}" type="pres">
      <dgm:prSet presAssocID="{D3DB69B8-2060-4327-BD8B-E59DE312534D}" presName="compNode" presStyleCnt="0"/>
      <dgm:spPr/>
    </dgm:pt>
    <dgm:pt modelId="{804B6555-A6E1-4F9C-89FC-F0A31D3EFB56}" type="pres">
      <dgm:prSet presAssocID="{D3DB69B8-2060-4327-BD8B-E59DE312534D}" presName="bgRect" presStyleLbl="bgShp" presStyleIdx="2" presStyleCnt="4"/>
      <dgm:spPr/>
    </dgm:pt>
    <dgm:pt modelId="{459021B0-AB1D-4C06-A0A4-81A8C32A1365}" type="pres">
      <dgm:prSet presAssocID="{D3DB69B8-2060-4327-BD8B-E59DE31253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FC5F243-7441-42D6-8C30-01D736CF2AEE}" type="pres">
      <dgm:prSet presAssocID="{D3DB69B8-2060-4327-BD8B-E59DE312534D}" presName="spaceRect" presStyleCnt="0"/>
      <dgm:spPr/>
    </dgm:pt>
    <dgm:pt modelId="{0EC2DCDB-595E-43BA-8886-774F78A65A5F}" type="pres">
      <dgm:prSet presAssocID="{D3DB69B8-2060-4327-BD8B-E59DE312534D}" presName="parTx" presStyleLbl="revTx" presStyleIdx="2" presStyleCnt="4">
        <dgm:presLayoutVars>
          <dgm:chMax val="0"/>
          <dgm:chPref val="0"/>
        </dgm:presLayoutVars>
      </dgm:prSet>
      <dgm:spPr/>
    </dgm:pt>
    <dgm:pt modelId="{10B10C9F-06CD-4189-B406-94A65646C38E}" type="pres">
      <dgm:prSet presAssocID="{9DC4F683-F6EA-4914-8088-1BB14545A79D}" presName="sibTrans" presStyleCnt="0"/>
      <dgm:spPr/>
    </dgm:pt>
    <dgm:pt modelId="{38DA7266-F1A4-4676-81C1-A1DA0550AAC0}" type="pres">
      <dgm:prSet presAssocID="{AE6BE5B4-4D8A-4D7C-913B-538322DA8EE4}" presName="compNode" presStyleCnt="0"/>
      <dgm:spPr/>
    </dgm:pt>
    <dgm:pt modelId="{763B872B-2914-49D9-BB75-B2AFC660D5F4}" type="pres">
      <dgm:prSet presAssocID="{AE6BE5B4-4D8A-4D7C-913B-538322DA8EE4}" presName="bgRect" presStyleLbl="bgShp" presStyleIdx="3" presStyleCnt="4"/>
      <dgm:spPr/>
    </dgm:pt>
    <dgm:pt modelId="{412AD5BA-ECBF-4511-B800-8FE82F67B57C}" type="pres">
      <dgm:prSet presAssocID="{AE6BE5B4-4D8A-4D7C-913B-538322DA8E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ttle"/>
        </a:ext>
      </dgm:extLst>
    </dgm:pt>
    <dgm:pt modelId="{4E60B9E3-9C73-4265-8670-374FD8896D74}" type="pres">
      <dgm:prSet presAssocID="{AE6BE5B4-4D8A-4D7C-913B-538322DA8EE4}" presName="spaceRect" presStyleCnt="0"/>
      <dgm:spPr/>
    </dgm:pt>
    <dgm:pt modelId="{CA982117-3B1B-4840-B576-BBEB8F77E0A0}" type="pres">
      <dgm:prSet presAssocID="{AE6BE5B4-4D8A-4D7C-913B-538322DA8EE4}" presName="parTx" presStyleLbl="revTx" presStyleIdx="3" presStyleCnt="4">
        <dgm:presLayoutVars>
          <dgm:chMax val="0"/>
          <dgm:chPref val="0"/>
        </dgm:presLayoutVars>
      </dgm:prSet>
      <dgm:spPr/>
    </dgm:pt>
  </dgm:ptLst>
  <dgm:cxnLst>
    <dgm:cxn modelId="{88268111-6504-4291-AAC9-8E257066D4D5}" type="presOf" srcId="{AE6BE5B4-4D8A-4D7C-913B-538322DA8EE4}" destId="{CA982117-3B1B-4840-B576-BBEB8F77E0A0}" srcOrd="0" destOrd="0" presId="urn:microsoft.com/office/officeart/2018/2/layout/IconVerticalSolidList"/>
    <dgm:cxn modelId="{B66BEA15-42B1-447E-AC6C-9A2B0062F2BF}" srcId="{6CAA6630-F688-41CA-AD34-9DB3230F0064}" destId="{D6300FAB-9F82-48E6-A596-0A79EE68FFFD}" srcOrd="0" destOrd="0" parTransId="{94005F0E-DA91-4750-BD19-0CA4D36CA8B5}" sibTransId="{D1B1D4E0-5E9B-4465-9A32-8F104DDEF424}"/>
    <dgm:cxn modelId="{CD99B316-5128-4B86-9238-C8F802024902}" type="presOf" srcId="{D3DB69B8-2060-4327-BD8B-E59DE312534D}" destId="{0EC2DCDB-595E-43BA-8886-774F78A65A5F}" srcOrd="0" destOrd="0" presId="urn:microsoft.com/office/officeart/2018/2/layout/IconVerticalSolidList"/>
    <dgm:cxn modelId="{5F0C1342-93BD-4B01-9358-282E2357B67E}" srcId="{6CAA6630-F688-41CA-AD34-9DB3230F0064}" destId="{D3DB69B8-2060-4327-BD8B-E59DE312534D}" srcOrd="2" destOrd="0" parTransId="{27AF17D7-9AFB-4148-B48E-D605503EB2D0}" sibTransId="{9DC4F683-F6EA-4914-8088-1BB14545A79D}"/>
    <dgm:cxn modelId="{8A2F6668-25C6-4F80-BCAB-14CECD4C8DAA}" srcId="{6CAA6630-F688-41CA-AD34-9DB3230F0064}" destId="{AE6BE5B4-4D8A-4D7C-913B-538322DA8EE4}" srcOrd="3" destOrd="0" parTransId="{DE32790D-1556-4B12-BE35-6D2FA6F59BF3}" sibTransId="{B6509F19-A35C-41A5-9301-61F19FB5AAE9}"/>
    <dgm:cxn modelId="{7BFDB94E-EEED-4BD7-A7BB-17B1738682B9}" srcId="{6CAA6630-F688-41CA-AD34-9DB3230F0064}" destId="{BABA3F1C-03C6-4DD5-A9A4-C79C781E5D93}" srcOrd="1" destOrd="0" parTransId="{2838CD1F-9719-438A-9372-F5A23E386511}" sibTransId="{B093ECCF-0E7E-44BC-9E2A-F198912FFA6F}"/>
    <dgm:cxn modelId="{A6D9F182-7D0F-47C2-A6C5-E92E8C3FEE5E}" type="presOf" srcId="{BABA3F1C-03C6-4DD5-A9A4-C79C781E5D93}" destId="{587AA947-A602-4A96-8685-8458669509E8}" srcOrd="0" destOrd="0" presId="urn:microsoft.com/office/officeart/2018/2/layout/IconVerticalSolidList"/>
    <dgm:cxn modelId="{6319FA8D-58BD-4030-BA45-649C36AFE1E1}" type="presOf" srcId="{6CAA6630-F688-41CA-AD34-9DB3230F0064}" destId="{C4170271-6705-4504-80FC-0872DE975191}" srcOrd="0" destOrd="0" presId="urn:microsoft.com/office/officeart/2018/2/layout/IconVerticalSolidList"/>
    <dgm:cxn modelId="{3224DBDA-4403-403F-B715-06A38885FAD5}" type="presOf" srcId="{D6300FAB-9F82-48E6-A596-0A79EE68FFFD}" destId="{64F395AA-6C3E-45B5-8839-33B6FC6452F1}" srcOrd="0" destOrd="0" presId="urn:microsoft.com/office/officeart/2018/2/layout/IconVerticalSolidList"/>
    <dgm:cxn modelId="{9F55EE0D-7FD0-49D5-9C89-E1F3DE91C43C}" type="presParOf" srcId="{C4170271-6705-4504-80FC-0872DE975191}" destId="{4936C984-D4B6-4FE5-A7A0-6C854289E8A6}" srcOrd="0" destOrd="0" presId="urn:microsoft.com/office/officeart/2018/2/layout/IconVerticalSolidList"/>
    <dgm:cxn modelId="{7D032959-1871-470C-89A2-85733D0B7BE9}" type="presParOf" srcId="{4936C984-D4B6-4FE5-A7A0-6C854289E8A6}" destId="{E53504DB-EB1A-4ED8-B3FD-F43495CF12F0}" srcOrd="0" destOrd="0" presId="urn:microsoft.com/office/officeart/2018/2/layout/IconVerticalSolidList"/>
    <dgm:cxn modelId="{FF3676C4-29DF-48B4-920D-27EA33C83BA1}" type="presParOf" srcId="{4936C984-D4B6-4FE5-A7A0-6C854289E8A6}" destId="{E10A0DC3-44B1-4408-A32E-882552A1E10C}" srcOrd="1" destOrd="0" presId="urn:microsoft.com/office/officeart/2018/2/layout/IconVerticalSolidList"/>
    <dgm:cxn modelId="{FD534813-79A8-414A-AB2D-C6A7EC560E02}" type="presParOf" srcId="{4936C984-D4B6-4FE5-A7A0-6C854289E8A6}" destId="{52AA6D9E-435C-407C-98EE-FFAAA651AD0F}" srcOrd="2" destOrd="0" presId="urn:microsoft.com/office/officeart/2018/2/layout/IconVerticalSolidList"/>
    <dgm:cxn modelId="{E287813E-B006-4EC9-8F24-5271A05F9E97}" type="presParOf" srcId="{4936C984-D4B6-4FE5-A7A0-6C854289E8A6}" destId="{64F395AA-6C3E-45B5-8839-33B6FC6452F1}" srcOrd="3" destOrd="0" presId="urn:microsoft.com/office/officeart/2018/2/layout/IconVerticalSolidList"/>
    <dgm:cxn modelId="{37F98B9B-DE03-40F7-B378-A551991CE288}" type="presParOf" srcId="{C4170271-6705-4504-80FC-0872DE975191}" destId="{0EE6B968-CD16-4BC4-B8E6-1681CD8B5DE6}" srcOrd="1" destOrd="0" presId="urn:microsoft.com/office/officeart/2018/2/layout/IconVerticalSolidList"/>
    <dgm:cxn modelId="{A7B388D3-1484-4560-A647-FEA473344333}" type="presParOf" srcId="{C4170271-6705-4504-80FC-0872DE975191}" destId="{DF442D8E-B44E-4226-B907-677DD98E33FB}" srcOrd="2" destOrd="0" presId="urn:microsoft.com/office/officeart/2018/2/layout/IconVerticalSolidList"/>
    <dgm:cxn modelId="{1CA4F019-8AE9-4BA6-89D4-D45A37AE0A23}" type="presParOf" srcId="{DF442D8E-B44E-4226-B907-677DD98E33FB}" destId="{6537856A-0D51-4AD4-B750-C75553BACC99}" srcOrd="0" destOrd="0" presId="urn:microsoft.com/office/officeart/2018/2/layout/IconVerticalSolidList"/>
    <dgm:cxn modelId="{062D3959-C338-47DF-920D-93FA2A9DB041}" type="presParOf" srcId="{DF442D8E-B44E-4226-B907-677DD98E33FB}" destId="{6FF037BE-CA7C-4A4F-8B28-8E054939B995}" srcOrd="1" destOrd="0" presId="urn:microsoft.com/office/officeart/2018/2/layout/IconVerticalSolidList"/>
    <dgm:cxn modelId="{92E97014-787F-495E-B11D-B8A33DE18901}" type="presParOf" srcId="{DF442D8E-B44E-4226-B907-677DD98E33FB}" destId="{99B7F74D-E610-4B50-907D-EA3EB35BADE4}" srcOrd="2" destOrd="0" presId="urn:microsoft.com/office/officeart/2018/2/layout/IconVerticalSolidList"/>
    <dgm:cxn modelId="{7BEEE7E0-B14C-4284-A803-E7E50E1083C0}" type="presParOf" srcId="{DF442D8E-B44E-4226-B907-677DD98E33FB}" destId="{587AA947-A602-4A96-8685-8458669509E8}" srcOrd="3" destOrd="0" presId="urn:microsoft.com/office/officeart/2018/2/layout/IconVerticalSolidList"/>
    <dgm:cxn modelId="{9A59D4DE-36D6-461C-AB7C-018E7C72854C}" type="presParOf" srcId="{C4170271-6705-4504-80FC-0872DE975191}" destId="{1AB41CC2-A86A-428C-A8BC-BF72D422C0CA}" srcOrd="3" destOrd="0" presId="urn:microsoft.com/office/officeart/2018/2/layout/IconVerticalSolidList"/>
    <dgm:cxn modelId="{8142DFFA-9B6B-48A3-A995-231E7F1640B9}" type="presParOf" srcId="{C4170271-6705-4504-80FC-0872DE975191}" destId="{51A0F73D-1482-40C4-9590-75DFDECF53F3}" srcOrd="4" destOrd="0" presId="urn:microsoft.com/office/officeart/2018/2/layout/IconVerticalSolidList"/>
    <dgm:cxn modelId="{0D6017DA-BA27-4FD7-AAD0-A7909F4D8354}" type="presParOf" srcId="{51A0F73D-1482-40C4-9590-75DFDECF53F3}" destId="{804B6555-A6E1-4F9C-89FC-F0A31D3EFB56}" srcOrd="0" destOrd="0" presId="urn:microsoft.com/office/officeart/2018/2/layout/IconVerticalSolidList"/>
    <dgm:cxn modelId="{D083DF92-8B9F-4818-88E9-99008763C12D}" type="presParOf" srcId="{51A0F73D-1482-40C4-9590-75DFDECF53F3}" destId="{459021B0-AB1D-4C06-A0A4-81A8C32A1365}" srcOrd="1" destOrd="0" presId="urn:microsoft.com/office/officeart/2018/2/layout/IconVerticalSolidList"/>
    <dgm:cxn modelId="{6C429750-7EC7-49A0-A9C4-5D0857FBB854}" type="presParOf" srcId="{51A0F73D-1482-40C4-9590-75DFDECF53F3}" destId="{7FC5F243-7441-42D6-8C30-01D736CF2AEE}" srcOrd="2" destOrd="0" presId="urn:microsoft.com/office/officeart/2018/2/layout/IconVerticalSolidList"/>
    <dgm:cxn modelId="{722B8BCC-6D91-4EA4-A2CF-3EE41185924C}" type="presParOf" srcId="{51A0F73D-1482-40C4-9590-75DFDECF53F3}" destId="{0EC2DCDB-595E-43BA-8886-774F78A65A5F}" srcOrd="3" destOrd="0" presId="urn:microsoft.com/office/officeart/2018/2/layout/IconVerticalSolidList"/>
    <dgm:cxn modelId="{C63EA9F4-0F66-4888-A8F7-B89B1EA6F5F5}" type="presParOf" srcId="{C4170271-6705-4504-80FC-0872DE975191}" destId="{10B10C9F-06CD-4189-B406-94A65646C38E}" srcOrd="5" destOrd="0" presId="urn:microsoft.com/office/officeart/2018/2/layout/IconVerticalSolidList"/>
    <dgm:cxn modelId="{721B9E9B-3212-4CAA-9363-4B2EFDDC787F}" type="presParOf" srcId="{C4170271-6705-4504-80FC-0872DE975191}" destId="{38DA7266-F1A4-4676-81C1-A1DA0550AAC0}" srcOrd="6" destOrd="0" presId="urn:microsoft.com/office/officeart/2018/2/layout/IconVerticalSolidList"/>
    <dgm:cxn modelId="{BCD31B39-A5A3-4A13-BFF2-7AD3A2724DF0}" type="presParOf" srcId="{38DA7266-F1A4-4676-81C1-A1DA0550AAC0}" destId="{763B872B-2914-49D9-BB75-B2AFC660D5F4}" srcOrd="0" destOrd="0" presId="urn:microsoft.com/office/officeart/2018/2/layout/IconVerticalSolidList"/>
    <dgm:cxn modelId="{F42A1F40-1BAF-4007-9E10-E3C8C904612F}" type="presParOf" srcId="{38DA7266-F1A4-4676-81C1-A1DA0550AAC0}" destId="{412AD5BA-ECBF-4511-B800-8FE82F67B57C}" srcOrd="1" destOrd="0" presId="urn:microsoft.com/office/officeart/2018/2/layout/IconVerticalSolidList"/>
    <dgm:cxn modelId="{45B09C66-4ADF-4CEA-A027-5B923E1FAC93}" type="presParOf" srcId="{38DA7266-F1A4-4676-81C1-A1DA0550AAC0}" destId="{4E60B9E3-9C73-4265-8670-374FD8896D74}" srcOrd="2" destOrd="0" presId="urn:microsoft.com/office/officeart/2018/2/layout/IconVerticalSolidList"/>
    <dgm:cxn modelId="{CB826FBE-5245-4F5B-BF71-E0AD13E6E77F}" type="presParOf" srcId="{38DA7266-F1A4-4676-81C1-A1DA0550AAC0}" destId="{CA982117-3B1B-4840-B576-BBEB8F77E0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FD9AE6-2265-4240-A7C2-414F974ACF93}"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981FF23F-62F9-4CA6-8585-7C0278414067}">
      <dgm:prSet custT="1"/>
      <dgm:spPr/>
      <dgm:t>
        <a:bodyPr/>
        <a:lstStyle/>
        <a:p>
          <a:pPr>
            <a:lnSpc>
              <a:spcPct val="100000"/>
            </a:lnSpc>
          </a:pPr>
          <a:r>
            <a:rPr lang="en-US" sz="1600" dirty="0"/>
            <a:t>Some of the Key Alternatives for Alteryx Designer in the broad category of data preparation, data blending and advanced analytics are SAS, SAP Advanced Analytics, Salesforce, </a:t>
          </a:r>
          <a:r>
            <a:rPr lang="en-IN" sz="1600" dirty="0"/>
            <a:t>Microsoft, IBM, Oracle, Teradata and Informatica.</a:t>
          </a:r>
          <a:endParaRPr lang="en-US" sz="1600" dirty="0"/>
        </a:p>
      </dgm:t>
    </dgm:pt>
    <dgm:pt modelId="{64B6057A-7447-4F37-BF52-02D631F7A08C}" type="parTrans" cxnId="{580F221A-0CB9-4643-9F00-B7103D62EBA1}">
      <dgm:prSet/>
      <dgm:spPr/>
      <dgm:t>
        <a:bodyPr/>
        <a:lstStyle/>
        <a:p>
          <a:endParaRPr lang="en-US"/>
        </a:p>
      </dgm:t>
    </dgm:pt>
    <dgm:pt modelId="{A58102CD-DF0C-4DCD-BB9F-2E935E71EC8B}" type="sibTrans" cxnId="{580F221A-0CB9-4643-9F00-B7103D62EBA1}">
      <dgm:prSet/>
      <dgm:spPr/>
      <dgm:t>
        <a:bodyPr/>
        <a:lstStyle/>
        <a:p>
          <a:endParaRPr lang="en-US"/>
        </a:p>
      </dgm:t>
    </dgm:pt>
    <dgm:pt modelId="{88709D1C-7A50-4364-9556-222799BE007A}">
      <dgm:prSet custT="1"/>
      <dgm:spPr/>
      <dgm:t>
        <a:bodyPr/>
        <a:lstStyle/>
        <a:p>
          <a:pPr>
            <a:lnSpc>
              <a:spcPct val="100000"/>
            </a:lnSpc>
          </a:pPr>
          <a:r>
            <a:rPr lang="en-US" sz="1600" dirty="0"/>
            <a:t>Key Alternatives for Tableau Public in the broad category of data visualization are Microsoft Power BI, QlikView, SAP Advanced Analytics &amp; Tableau. </a:t>
          </a:r>
        </a:p>
      </dgm:t>
    </dgm:pt>
    <dgm:pt modelId="{44A5A7D5-1BBD-45AC-835E-7D36A005F1DA}" type="parTrans" cxnId="{A9A6B580-07DE-42A1-810C-F2C2FE7FB894}">
      <dgm:prSet/>
      <dgm:spPr/>
      <dgm:t>
        <a:bodyPr/>
        <a:lstStyle/>
        <a:p>
          <a:endParaRPr lang="en-US"/>
        </a:p>
      </dgm:t>
    </dgm:pt>
    <dgm:pt modelId="{4CA81D93-5D48-4A09-A719-6B40F9218A68}" type="sibTrans" cxnId="{A9A6B580-07DE-42A1-810C-F2C2FE7FB894}">
      <dgm:prSet/>
      <dgm:spPr/>
      <dgm:t>
        <a:bodyPr/>
        <a:lstStyle/>
        <a:p>
          <a:endParaRPr lang="en-US"/>
        </a:p>
      </dgm:t>
    </dgm:pt>
    <dgm:pt modelId="{F2995E74-EA04-4B72-9C03-9B8BFB172FF3}" type="pres">
      <dgm:prSet presAssocID="{E0FD9AE6-2265-4240-A7C2-414F974ACF93}" presName="root" presStyleCnt="0">
        <dgm:presLayoutVars>
          <dgm:dir/>
          <dgm:resizeHandles val="exact"/>
        </dgm:presLayoutVars>
      </dgm:prSet>
      <dgm:spPr/>
    </dgm:pt>
    <dgm:pt modelId="{C2C3AF6D-73E8-40C9-A6F8-439FC349709B}" type="pres">
      <dgm:prSet presAssocID="{981FF23F-62F9-4CA6-8585-7C0278414067}" presName="compNode" presStyleCnt="0"/>
      <dgm:spPr/>
    </dgm:pt>
    <dgm:pt modelId="{5C5CE82B-612A-4EFA-8E5B-1990BBC1A845}" type="pres">
      <dgm:prSet presAssocID="{981FF23F-62F9-4CA6-8585-7C0278414067}" presName="bgRect" presStyleLbl="bgShp" presStyleIdx="0" presStyleCnt="2"/>
      <dgm:spPr/>
    </dgm:pt>
    <dgm:pt modelId="{B6776A25-757A-4232-81A9-D7CE505FA7E5}" type="pres">
      <dgm:prSet presAssocID="{981FF23F-62F9-4CA6-8585-7C02784140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3D25B75-786B-4794-B575-5CF829A93E61}" type="pres">
      <dgm:prSet presAssocID="{981FF23F-62F9-4CA6-8585-7C0278414067}" presName="spaceRect" presStyleCnt="0"/>
      <dgm:spPr/>
    </dgm:pt>
    <dgm:pt modelId="{7BC4A68D-F513-4E57-9EF2-FCE5448789BE}" type="pres">
      <dgm:prSet presAssocID="{981FF23F-62F9-4CA6-8585-7C0278414067}" presName="parTx" presStyleLbl="revTx" presStyleIdx="0" presStyleCnt="2">
        <dgm:presLayoutVars>
          <dgm:chMax val="0"/>
          <dgm:chPref val="0"/>
        </dgm:presLayoutVars>
      </dgm:prSet>
      <dgm:spPr/>
    </dgm:pt>
    <dgm:pt modelId="{ACEC4466-3831-4BEB-9DC9-9D99935BC852}" type="pres">
      <dgm:prSet presAssocID="{A58102CD-DF0C-4DCD-BB9F-2E935E71EC8B}" presName="sibTrans" presStyleCnt="0"/>
      <dgm:spPr/>
    </dgm:pt>
    <dgm:pt modelId="{E06503B9-2346-4629-BFEA-2F6148D44C68}" type="pres">
      <dgm:prSet presAssocID="{88709D1C-7A50-4364-9556-222799BE007A}" presName="compNode" presStyleCnt="0"/>
      <dgm:spPr/>
    </dgm:pt>
    <dgm:pt modelId="{B86270FE-00BF-4E9A-A452-CE5B26CE9A57}" type="pres">
      <dgm:prSet presAssocID="{88709D1C-7A50-4364-9556-222799BE007A}" presName="bgRect" presStyleLbl="bgShp" presStyleIdx="1" presStyleCnt="2"/>
      <dgm:spPr/>
    </dgm:pt>
    <dgm:pt modelId="{2FAD4F45-B860-45C8-B7FE-1F29C716A797}" type="pres">
      <dgm:prSet presAssocID="{88709D1C-7A50-4364-9556-222799BE00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99A1A468-8189-4A0D-A47A-151B88B28FA2}" type="pres">
      <dgm:prSet presAssocID="{88709D1C-7A50-4364-9556-222799BE007A}" presName="spaceRect" presStyleCnt="0"/>
      <dgm:spPr/>
    </dgm:pt>
    <dgm:pt modelId="{12FC6685-F333-49F2-901E-0D8E1161E39F}" type="pres">
      <dgm:prSet presAssocID="{88709D1C-7A50-4364-9556-222799BE007A}" presName="parTx" presStyleLbl="revTx" presStyleIdx="1" presStyleCnt="2">
        <dgm:presLayoutVars>
          <dgm:chMax val="0"/>
          <dgm:chPref val="0"/>
        </dgm:presLayoutVars>
      </dgm:prSet>
      <dgm:spPr/>
    </dgm:pt>
  </dgm:ptLst>
  <dgm:cxnLst>
    <dgm:cxn modelId="{F3FB3E0B-5AA9-490F-973C-BCBACBE1ABBE}" type="presOf" srcId="{E0FD9AE6-2265-4240-A7C2-414F974ACF93}" destId="{F2995E74-EA04-4B72-9C03-9B8BFB172FF3}" srcOrd="0" destOrd="0" presId="urn:microsoft.com/office/officeart/2018/2/layout/IconVerticalSolidList"/>
    <dgm:cxn modelId="{580F221A-0CB9-4643-9F00-B7103D62EBA1}" srcId="{E0FD9AE6-2265-4240-A7C2-414F974ACF93}" destId="{981FF23F-62F9-4CA6-8585-7C0278414067}" srcOrd="0" destOrd="0" parTransId="{64B6057A-7447-4F37-BF52-02D631F7A08C}" sibTransId="{A58102CD-DF0C-4DCD-BB9F-2E935E71EC8B}"/>
    <dgm:cxn modelId="{A9A6B580-07DE-42A1-810C-F2C2FE7FB894}" srcId="{E0FD9AE6-2265-4240-A7C2-414F974ACF93}" destId="{88709D1C-7A50-4364-9556-222799BE007A}" srcOrd="1" destOrd="0" parTransId="{44A5A7D5-1BBD-45AC-835E-7D36A005F1DA}" sibTransId="{4CA81D93-5D48-4A09-A719-6B40F9218A68}"/>
    <dgm:cxn modelId="{57AE46B5-6046-4EFB-8851-CFF285C59D4B}" type="presOf" srcId="{88709D1C-7A50-4364-9556-222799BE007A}" destId="{12FC6685-F333-49F2-901E-0D8E1161E39F}" srcOrd="0" destOrd="0" presId="urn:microsoft.com/office/officeart/2018/2/layout/IconVerticalSolidList"/>
    <dgm:cxn modelId="{D9BF14EC-A677-46F3-AA73-AF6B00A6A96B}" type="presOf" srcId="{981FF23F-62F9-4CA6-8585-7C0278414067}" destId="{7BC4A68D-F513-4E57-9EF2-FCE5448789BE}" srcOrd="0" destOrd="0" presId="urn:microsoft.com/office/officeart/2018/2/layout/IconVerticalSolidList"/>
    <dgm:cxn modelId="{DD7603C4-B009-4BE0-AA50-7086A5266613}" type="presParOf" srcId="{F2995E74-EA04-4B72-9C03-9B8BFB172FF3}" destId="{C2C3AF6D-73E8-40C9-A6F8-439FC349709B}" srcOrd="0" destOrd="0" presId="urn:microsoft.com/office/officeart/2018/2/layout/IconVerticalSolidList"/>
    <dgm:cxn modelId="{E0BF4912-267C-484A-AE62-128A9F75A1A8}" type="presParOf" srcId="{C2C3AF6D-73E8-40C9-A6F8-439FC349709B}" destId="{5C5CE82B-612A-4EFA-8E5B-1990BBC1A845}" srcOrd="0" destOrd="0" presId="urn:microsoft.com/office/officeart/2018/2/layout/IconVerticalSolidList"/>
    <dgm:cxn modelId="{16578318-C9FF-481E-9AB6-EBF911F24ACC}" type="presParOf" srcId="{C2C3AF6D-73E8-40C9-A6F8-439FC349709B}" destId="{B6776A25-757A-4232-81A9-D7CE505FA7E5}" srcOrd="1" destOrd="0" presId="urn:microsoft.com/office/officeart/2018/2/layout/IconVerticalSolidList"/>
    <dgm:cxn modelId="{03CC313E-3C64-4EC6-AB66-866AC0178631}" type="presParOf" srcId="{C2C3AF6D-73E8-40C9-A6F8-439FC349709B}" destId="{53D25B75-786B-4794-B575-5CF829A93E61}" srcOrd="2" destOrd="0" presId="urn:microsoft.com/office/officeart/2018/2/layout/IconVerticalSolidList"/>
    <dgm:cxn modelId="{25227576-FC86-4DD0-BFB6-E5A56B28830B}" type="presParOf" srcId="{C2C3AF6D-73E8-40C9-A6F8-439FC349709B}" destId="{7BC4A68D-F513-4E57-9EF2-FCE5448789BE}" srcOrd="3" destOrd="0" presId="urn:microsoft.com/office/officeart/2018/2/layout/IconVerticalSolidList"/>
    <dgm:cxn modelId="{74F07D2D-0D7D-4A37-9DD2-2456F9B855D0}" type="presParOf" srcId="{F2995E74-EA04-4B72-9C03-9B8BFB172FF3}" destId="{ACEC4466-3831-4BEB-9DC9-9D99935BC852}" srcOrd="1" destOrd="0" presId="urn:microsoft.com/office/officeart/2018/2/layout/IconVerticalSolidList"/>
    <dgm:cxn modelId="{AD869F4E-E128-4E3A-9DEE-62FF7ABDB469}" type="presParOf" srcId="{F2995E74-EA04-4B72-9C03-9B8BFB172FF3}" destId="{E06503B9-2346-4629-BFEA-2F6148D44C68}" srcOrd="2" destOrd="0" presId="urn:microsoft.com/office/officeart/2018/2/layout/IconVerticalSolidList"/>
    <dgm:cxn modelId="{581025B3-7B6A-4B2A-807F-C09E6F9FE9E5}" type="presParOf" srcId="{E06503B9-2346-4629-BFEA-2F6148D44C68}" destId="{B86270FE-00BF-4E9A-A452-CE5B26CE9A57}" srcOrd="0" destOrd="0" presId="urn:microsoft.com/office/officeart/2018/2/layout/IconVerticalSolidList"/>
    <dgm:cxn modelId="{BCA8826B-697D-4DB1-B76D-A2CED9F1461E}" type="presParOf" srcId="{E06503B9-2346-4629-BFEA-2F6148D44C68}" destId="{2FAD4F45-B860-45C8-B7FE-1F29C716A797}" srcOrd="1" destOrd="0" presId="urn:microsoft.com/office/officeart/2018/2/layout/IconVerticalSolidList"/>
    <dgm:cxn modelId="{5BCE2F07-3C5A-4E51-8A1A-A455F60B53C2}" type="presParOf" srcId="{E06503B9-2346-4629-BFEA-2F6148D44C68}" destId="{99A1A468-8189-4A0D-A47A-151B88B28FA2}" srcOrd="2" destOrd="0" presId="urn:microsoft.com/office/officeart/2018/2/layout/IconVerticalSolidList"/>
    <dgm:cxn modelId="{E42C3853-4E2D-4B14-8125-752AA91954ED}" type="presParOf" srcId="{E06503B9-2346-4629-BFEA-2F6148D44C68}" destId="{12FC6685-F333-49F2-901E-0D8E1161E3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620483-BB28-4653-9FD2-C3AD348B2B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5DFDF4-AB08-4FCF-A5CF-6E19B6F32535}">
      <dgm:prSet custT="1"/>
      <dgm:spPr/>
      <dgm:t>
        <a:bodyPr/>
        <a:lstStyle/>
        <a:p>
          <a:pPr>
            <a:lnSpc>
              <a:spcPct val="100000"/>
            </a:lnSpc>
          </a:pPr>
          <a:r>
            <a:rPr lang="en-IN" sz="1600" dirty="0"/>
            <a:t>Overall specific to our Business Use Case, we recommend the use of Alteryx Designer And Tableau Public</a:t>
          </a:r>
          <a:endParaRPr lang="en-US" sz="1600" dirty="0"/>
        </a:p>
      </dgm:t>
    </dgm:pt>
    <dgm:pt modelId="{4BD48075-7E38-47C6-B829-DE7D8F18DDC8}" type="parTrans" cxnId="{75B5057F-83D4-4364-972A-3EFAD29AC8CE}">
      <dgm:prSet/>
      <dgm:spPr/>
      <dgm:t>
        <a:bodyPr/>
        <a:lstStyle/>
        <a:p>
          <a:endParaRPr lang="en-US"/>
        </a:p>
      </dgm:t>
    </dgm:pt>
    <dgm:pt modelId="{87A91419-8C3D-4FE1-88ED-39F6A6480315}" type="sibTrans" cxnId="{75B5057F-83D4-4364-972A-3EFAD29AC8CE}">
      <dgm:prSet/>
      <dgm:spPr/>
      <dgm:t>
        <a:bodyPr/>
        <a:lstStyle/>
        <a:p>
          <a:endParaRPr lang="en-US"/>
        </a:p>
      </dgm:t>
    </dgm:pt>
    <dgm:pt modelId="{76ED8EFF-BF87-4C42-BAEA-291273CA0C52}" type="pres">
      <dgm:prSet presAssocID="{9F620483-BB28-4653-9FD2-C3AD348B2B1C}" presName="root" presStyleCnt="0">
        <dgm:presLayoutVars>
          <dgm:dir/>
          <dgm:resizeHandles val="exact"/>
        </dgm:presLayoutVars>
      </dgm:prSet>
      <dgm:spPr/>
    </dgm:pt>
    <dgm:pt modelId="{82E0E40B-665C-404A-B974-FB2730906799}" type="pres">
      <dgm:prSet presAssocID="{AC5DFDF4-AB08-4FCF-A5CF-6E19B6F32535}" presName="compNode" presStyleCnt="0"/>
      <dgm:spPr/>
    </dgm:pt>
    <dgm:pt modelId="{791A7D34-699F-4A7A-91B3-AA79FA509036}" type="pres">
      <dgm:prSet presAssocID="{AC5DFDF4-AB08-4FCF-A5CF-6E19B6F32535}" presName="bgRect" presStyleLbl="bgShp" presStyleIdx="0" presStyleCnt="1" custLinFactNeighborX="236" custLinFactNeighborY="8198"/>
      <dgm:spPr/>
    </dgm:pt>
    <dgm:pt modelId="{62569B2A-21CA-49B5-8594-D2810B83CF44}" type="pres">
      <dgm:prSet presAssocID="{AC5DFDF4-AB08-4FCF-A5CF-6E19B6F3253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2BDC3BCE-F10C-4CE9-A629-5D4BDB597F02}" type="pres">
      <dgm:prSet presAssocID="{AC5DFDF4-AB08-4FCF-A5CF-6E19B6F32535}" presName="spaceRect" presStyleCnt="0"/>
      <dgm:spPr/>
    </dgm:pt>
    <dgm:pt modelId="{189F907C-2EAE-4E91-BF8C-7F28621211C0}" type="pres">
      <dgm:prSet presAssocID="{AC5DFDF4-AB08-4FCF-A5CF-6E19B6F32535}" presName="parTx" presStyleLbl="revTx" presStyleIdx="0" presStyleCnt="1">
        <dgm:presLayoutVars>
          <dgm:chMax val="0"/>
          <dgm:chPref val="0"/>
        </dgm:presLayoutVars>
      </dgm:prSet>
      <dgm:spPr/>
    </dgm:pt>
  </dgm:ptLst>
  <dgm:cxnLst>
    <dgm:cxn modelId="{75B5057F-83D4-4364-972A-3EFAD29AC8CE}" srcId="{9F620483-BB28-4653-9FD2-C3AD348B2B1C}" destId="{AC5DFDF4-AB08-4FCF-A5CF-6E19B6F32535}" srcOrd="0" destOrd="0" parTransId="{4BD48075-7E38-47C6-B829-DE7D8F18DDC8}" sibTransId="{87A91419-8C3D-4FE1-88ED-39F6A6480315}"/>
    <dgm:cxn modelId="{463E799F-BA0A-4A92-AB4A-789364FED7F8}" type="presOf" srcId="{9F620483-BB28-4653-9FD2-C3AD348B2B1C}" destId="{76ED8EFF-BF87-4C42-BAEA-291273CA0C52}" srcOrd="0" destOrd="0" presId="urn:microsoft.com/office/officeart/2018/2/layout/IconVerticalSolidList"/>
    <dgm:cxn modelId="{E11200CE-0E19-4A92-995F-D9B4568C45ED}" type="presOf" srcId="{AC5DFDF4-AB08-4FCF-A5CF-6E19B6F32535}" destId="{189F907C-2EAE-4E91-BF8C-7F28621211C0}" srcOrd="0" destOrd="0" presId="urn:microsoft.com/office/officeart/2018/2/layout/IconVerticalSolidList"/>
    <dgm:cxn modelId="{C19E01C6-F9F0-4034-9A9A-C7D082B8A3E0}" type="presParOf" srcId="{76ED8EFF-BF87-4C42-BAEA-291273CA0C52}" destId="{82E0E40B-665C-404A-B974-FB2730906799}" srcOrd="0" destOrd="0" presId="urn:microsoft.com/office/officeart/2018/2/layout/IconVerticalSolidList"/>
    <dgm:cxn modelId="{764763DF-55E5-4BAE-B4B7-88D423B7C21E}" type="presParOf" srcId="{82E0E40B-665C-404A-B974-FB2730906799}" destId="{791A7D34-699F-4A7A-91B3-AA79FA509036}" srcOrd="0" destOrd="0" presId="urn:microsoft.com/office/officeart/2018/2/layout/IconVerticalSolidList"/>
    <dgm:cxn modelId="{717A945B-AA81-4E99-8485-10F09C7230D7}" type="presParOf" srcId="{82E0E40B-665C-404A-B974-FB2730906799}" destId="{62569B2A-21CA-49B5-8594-D2810B83CF44}" srcOrd="1" destOrd="0" presId="urn:microsoft.com/office/officeart/2018/2/layout/IconVerticalSolidList"/>
    <dgm:cxn modelId="{98C5EF42-EA2A-4491-8DB9-9B9CFBD078E0}" type="presParOf" srcId="{82E0E40B-665C-404A-B974-FB2730906799}" destId="{2BDC3BCE-F10C-4CE9-A629-5D4BDB597F02}" srcOrd="2" destOrd="0" presId="urn:microsoft.com/office/officeart/2018/2/layout/IconVerticalSolidList"/>
    <dgm:cxn modelId="{9CE5B9D4-5A7A-467C-AAD7-4360B7A382F5}" type="presParOf" srcId="{82E0E40B-665C-404A-B974-FB2730906799}" destId="{189F907C-2EAE-4E91-BF8C-7F28621211C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FD9AE6-2265-4240-A7C2-414F974ACF93}"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D66B777-A294-4686-86BC-EF78E2F5B77D}">
      <dgm:prSet custT="1"/>
      <dgm:spPr/>
      <dgm:t>
        <a:bodyPr/>
        <a:lstStyle/>
        <a:p>
          <a:r>
            <a:rPr lang="en-US" sz="1600" dirty="0"/>
            <a:t>It saves a lot of time as we don't need to write pages of code using a statistical language like R/Python to implement K Means Clustering</a:t>
          </a:r>
        </a:p>
      </dgm:t>
    </dgm:pt>
    <dgm:pt modelId="{2851A7A1-A4D1-4FB6-9852-4AE0D2525376}" type="parTrans" cxnId="{72D41CD2-B985-473E-A4DE-2413F8866A18}">
      <dgm:prSet/>
      <dgm:spPr/>
      <dgm:t>
        <a:bodyPr/>
        <a:lstStyle/>
        <a:p>
          <a:endParaRPr lang="en-US"/>
        </a:p>
      </dgm:t>
    </dgm:pt>
    <dgm:pt modelId="{F9065AF6-5E74-4166-A55A-9124DD98E082}" type="sibTrans" cxnId="{72D41CD2-B985-473E-A4DE-2413F8866A18}">
      <dgm:prSet/>
      <dgm:spPr/>
      <dgm:t>
        <a:bodyPr/>
        <a:lstStyle/>
        <a:p>
          <a:endParaRPr lang="en-US"/>
        </a:p>
      </dgm:t>
    </dgm:pt>
    <dgm:pt modelId="{21ACB660-3D21-45B9-85E2-EABDD176D6E6}">
      <dgm:prSet custT="1"/>
      <dgm:spPr/>
      <dgm:t>
        <a:bodyPr/>
        <a:lstStyle/>
        <a:p>
          <a:r>
            <a:rPr lang="en-US" sz="1600" dirty="0"/>
            <a:t>Identification of error is easily achieved along with the quick creation of data flow and workflow</a:t>
          </a:r>
        </a:p>
      </dgm:t>
    </dgm:pt>
    <dgm:pt modelId="{37E9917E-55AA-4C22-B255-B18EAAF2C309}" type="parTrans" cxnId="{473EE1DA-EAFB-4009-986F-0CA97737EA2C}">
      <dgm:prSet/>
      <dgm:spPr/>
      <dgm:t>
        <a:bodyPr/>
        <a:lstStyle/>
        <a:p>
          <a:endParaRPr lang="en-US"/>
        </a:p>
      </dgm:t>
    </dgm:pt>
    <dgm:pt modelId="{8F862F64-CE80-43BE-B6F8-B49F19D52118}" type="sibTrans" cxnId="{473EE1DA-EAFB-4009-986F-0CA97737EA2C}">
      <dgm:prSet/>
      <dgm:spPr/>
      <dgm:t>
        <a:bodyPr/>
        <a:lstStyle/>
        <a:p>
          <a:endParaRPr lang="en-US"/>
        </a:p>
      </dgm:t>
    </dgm:pt>
    <dgm:pt modelId="{981FF23F-62F9-4CA6-8585-7C0278414067}">
      <dgm:prSet custT="1"/>
      <dgm:spPr/>
      <dgm:t>
        <a:bodyPr/>
        <a:lstStyle/>
        <a:p>
          <a:r>
            <a:rPr lang="en-US" sz="1600" dirty="0"/>
            <a:t>Tableau Public simplifies the analysis of data which would provide the customer a storytelling model</a:t>
          </a:r>
        </a:p>
      </dgm:t>
    </dgm:pt>
    <dgm:pt modelId="{64B6057A-7447-4F37-BF52-02D631F7A08C}" type="parTrans" cxnId="{580F221A-0CB9-4643-9F00-B7103D62EBA1}">
      <dgm:prSet/>
      <dgm:spPr/>
      <dgm:t>
        <a:bodyPr/>
        <a:lstStyle/>
        <a:p>
          <a:endParaRPr lang="en-US"/>
        </a:p>
      </dgm:t>
    </dgm:pt>
    <dgm:pt modelId="{A58102CD-DF0C-4DCD-BB9F-2E935E71EC8B}" type="sibTrans" cxnId="{580F221A-0CB9-4643-9F00-B7103D62EBA1}">
      <dgm:prSet/>
      <dgm:spPr/>
      <dgm:t>
        <a:bodyPr/>
        <a:lstStyle/>
        <a:p>
          <a:endParaRPr lang="en-US"/>
        </a:p>
      </dgm:t>
    </dgm:pt>
    <dgm:pt modelId="{88709D1C-7A50-4364-9556-222799BE007A}">
      <dgm:prSet custT="1"/>
      <dgm:spPr/>
      <dgm:t>
        <a:bodyPr/>
        <a:lstStyle/>
        <a:p>
          <a:r>
            <a:rPr lang="en-US" sz="1600" dirty="0"/>
            <a:t>Helps to do visual analytics, discover new insights and engage others</a:t>
          </a:r>
        </a:p>
      </dgm:t>
    </dgm:pt>
    <dgm:pt modelId="{44A5A7D5-1BBD-45AC-835E-7D36A005F1DA}" type="parTrans" cxnId="{A9A6B580-07DE-42A1-810C-F2C2FE7FB894}">
      <dgm:prSet/>
      <dgm:spPr/>
      <dgm:t>
        <a:bodyPr/>
        <a:lstStyle/>
        <a:p>
          <a:endParaRPr lang="en-US"/>
        </a:p>
      </dgm:t>
    </dgm:pt>
    <dgm:pt modelId="{4CA81D93-5D48-4A09-A719-6B40F9218A68}" type="sibTrans" cxnId="{A9A6B580-07DE-42A1-810C-F2C2FE7FB894}">
      <dgm:prSet/>
      <dgm:spPr/>
      <dgm:t>
        <a:bodyPr/>
        <a:lstStyle/>
        <a:p>
          <a:endParaRPr lang="en-US"/>
        </a:p>
      </dgm:t>
    </dgm:pt>
    <dgm:pt modelId="{0AF899B2-3884-44DA-A7E2-D53314E49BE5}">
      <dgm:prSet custT="1"/>
      <dgm:spPr/>
      <dgm:t>
        <a:bodyPr/>
        <a:lstStyle/>
        <a:p>
          <a:r>
            <a:rPr lang="en-US" sz="1600" dirty="0"/>
            <a:t>Tableau can handle millions of rows of data with ease with an option to show live data with connections to different data sources</a:t>
          </a:r>
        </a:p>
      </dgm:t>
    </dgm:pt>
    <dgm:pt modelId="{ECF5647F-CE96-4744-AEAC-E8205FE3EE1B}" type="parTrans" cxnId="{230182D5-08CA-41D3-AF78-E0B9E569867A}">
      <dgm:prSet/>
      <dgm:spPr/>
      <dgm:t>
        <a:bodyPr/>
        <a:lstStyle/>
        <a:p>
          <a:endParaRPr lang="en-US"/>
        </a:p>
      </dgm:t>
    </dgm:pt>
    <dgm:pt modelId="{AC7B6DB4-98ED-4B08-BD93-94328483DA47}" type="sibTrans" cxnId="{230182D5-08CA-41D3-AF78-E0B9E569867A}">
      <dgm:prSet/>
      <dgm:spPr/>
      <dgm:t>
        <a:bodyPr/>
        <a:lstStyle/>
        <a:p>
          <a:endParaRPr lang="en-US"/>
        </a:p>
      </dgm:t>
    </dgm:pt>
    <dgm:pt modelId="{594D2132-E767-4833-9575-2BA561F050F1}" type="pres">
      <dgm:prSet presAssocID="{E0FD9AE6-2265-4240-A7C2-414F974ACF93}" presName="vert0" presStyleCnt="0">
        <dgm:presLayoutVars>
          <dgm:dir/>
          <dgm:animOne val="branch"/>
          <dgm:animLvl val="lvl"/>
        </dgm:presLayoutVars>
      </dgm:prSet>
      <dgm:spPr/>
    </dgm:pt>
    <dgm:pt modelId="{9CBB7B47-B783-42BE-9B0B-9BE7C97CF874}" type="pres">
      <dgm:prSet presAssocID="{1D66B777-A294-4686-86BC-EF78E2F5B77D}" presName="thickLine" presStyleLbl="alignNode1" presStyleIdx="0" presStyleCnt="5"/>
      <dgm:spPr/>
    </dgm:pt>
    <dgm:pt modelId="{267AAD6D-EE93-4B9B-985D-B0743DFA7FAE}" type="pres">
      <dgm:prSet presAssocID="{1D66B777-A294-4686-86BC-EF78E2F5B77D}" presName="horz1" presStyleCnt="0"/>
      <dgm:spPr/>
    </dgm:pt>
    <dgm:pt modelId="{D004056B-E30A-43FF-90BB-FC3E521917A6}" type="pres">
      <dgm:prSet presAssocID="{1D66B777-A294-4686-86BC-EF78E2F5B77D}" presName="tx1" presStyleLbl="revTx" presStyleIdx="0" presStyleCnt="5"/>
      <dgm:spPr/>
    </dgm:pt>
    <dgm:pt modelId="{52DAAFCE-A2AD-4FB2-8BF5-44083BFE2E86}" type="pres">
      <dgm:prSet presAssocID="{1D66B777-A294-4686-86BC-EF78E2F5B77D}" presName="vert1" presStyleCnt="0"/>
      <dgm:spPr/>
    </dgm:pt>
    <dgm:pt modelId="{2E1A5003-6187-48E3-A81E-BB92A4F93E1D}" type="pres">
      <dgm:prSet presAssocID="{21ACB660-3D21-45B9-85E2-EABDD176D6E6}" presName="thickLine" presStyleLbl="alignNode1" presStyleIdx="1" presStyleCnt="5"/>
      <dgm:spPr/>
    </dgm:pt>
    <dgm:pt modelId="{6E3E034E-DFF5-421A-95AD-B9F772BD8C2B}" type="pres">
      <dgm:prSet presAssocID="{21ACB660-3D21-45B9-85E2-EABDD176D6E6}" presName="horz1" presStyleCnt="0"/>
      <dgm:spPr/>
    </dgm:pt>
    <dgm:pt modelId="{330A6FDE-1D6F-406A-917B-BD4292164805}" type="pres">
      <dgm:prSet presAssocID="{21ACB660-3D21-45B9-85E2-EABDD176D6E6}" presName="tx1" presStyleLbl="revTx" presStyleIdx="1" presStyleCnt="5"/>
      <dgm:spPr/>
    </dgm:pt>
    <dgm:pt modelId="{460EAF94-7652-47DC-9378-5A82ACEABF50}" type="pres">
      <dgm:prSet presAssocID="{21ACB660-3D21-45B9-85E2-EABDD176D6E6}" presName="vert1" presStyleCnt="0"/>
      <dgm:spPr/>
    </dgm:pt>
    <dgm:pt modelId="{E6E0AA28-B838-49A3-B94A-393A6D40D8CA}" type="pres">
      <dgm:prSet presAssocID="{981FF23F-62F9-4CA6-8585-7C0278414067}" presName="thickLine" presStyleLbl="alignNode1" presStyleIdx="2" presStyleCnt="5"/>
      <dgm:spPr/>
    </dgm:pt>
    <dgm:pt modelId="{DB16F247-2E32-4C84-B555-D3B8B5584FF1}" type="pres">
      <dgm:prSet presAssocID="{981FF23F-62F9-4CA6-8585-7C0278414067}" presName="horz1" presStyleCnt="0"/>
      <dgm:spPr/>
    </dgm:pt>
    <dgm:pt modelId="{181BD30F-7E53-4958-B8C3-3307CA8D5E3D}" type="pres">
      <dgm:prSet presAssocID="{981FF23F-62F9-4CA6-8585-7C0278414067}" presName="tx1" presStyleLbl="revTx" presStyleIdx="2" presStyleCnt="5"/>
      <dgm:spPr/>
    </dgm:pt>
    <dgm:pt modelId="{465ED580-3688-4BB0-8AD3-3DCF78356F5D}" type="pres">
      <dgm:prSet presAssocID="{981FF23F-62F9-4CA6-8585-7C0278414067}" presName="vert1" presStyleCnt="0"/>
      <dgm:spPr/>
    </dgm:pt>
    <dgm:pt modelId="{0083109E-6608-403D-978F-947AA0F0C6B5}" type="pres">
      <dgm:prSet presAssocID="{88709D1C-7A50-4364-9556-222799BE007A}" presName="thickLine" presStyleLbl="alignNode1" presStyleIdx="3" presStyleCnt="5"/>
      <dgm:spPr/>
    </dgm:pt>
    <dgm:pt modelId="{350234E9-0C34-49BC-BF12-14EECBFF436F}" type="pres">
      <dgm:prSet presAssocID="{88709D1C-7A50-4364-9556-222799BE007A}" presName="horz1" presStyleCnt="0"/>
      <dgm:spPr/>
    </dgm:pt>
    <dgm:pt modelId="{8ECC3B43-C3BB-46AA-82B0-597CE75EF19A}" type="pres">
      <dgm:prSet presAssocID="{88709D1C-7A50-4364-9556-222799BE007A}" presName="tx1" presStyleLbl="revTx" presStyleIdx="3" presStyleCnt="5"/>
      <dgm:spPr/>
    </dgm:pt>
    <dgm:pt modelId="{5628624C-923F-4136-8085-72BD7F11B71A}" type="pres">
      <dgm:prSet presAssocID="{88709D1C-7A50-4364-9556-222799BE007A}" presName="vert1" presStyleCnt="0"/>
      <dgm:spPr/>
    </dgm:pt>
    <dgm:pt modelId="{137BB203-B50A-478D-8C2A-B13BB06487C8}" type="pres">
      <dgm:prSet presAssocID="{0AF899B2-3884-44DA-A7E2-D53314E49BE5}" presName="thickLine" presStyleLbl="alignNode1" presStyleIdx="4" presStyleCnt="5"/>
      <dgm:spPr/>
    </dgm:pt>
    <dgm:pt modelId="{15CFE4A6-B908-40D4-8CA2-0B9E4778CADB}" type="pres">
      <dgm:prSet presAssocID="{0AF899B2-3884-44DA-A7E2-D53314E49BE5}" presName="horz1" presStyleCnt="0"/>
      <dgm:spPr/>
    </dgm:pt>
    <dgm:pt modelId="{C9211B45-F074-42DC-93F4-1CE99E8DD05F}" type="pres">
      <dgm:prSet presAssocID="{0AF899B2-3884-44DA-A7E2-D53314E49BE5}" presName="tx1" presStyleLbl="revTx" presStyleIdx="4" presStyleCnt="5"/>
      <dgm:spPr/>
    </dgm:pt>
    <dgm:pt modelId="{ED35E939-B960-45A1-9A75-363D818D5516}" type="pres">
      <dgm:prSet presAssocID="{0AF899B2-3884-44DA-A7E2-D53314E49BE5}" presName="vert1" presStyleCnt="0"/>
      <dgm:spPr/>
    </dgm:pt>
  </dgm:ptLst>
  <dgm:cxnLst>
    <dgm:cxn modelId="{580F221A-0CB9-4643-9F00-B7103D62EBA1}" srcId="{E0FD9AE6-2265-4240-A7C2-414F974ACF93}" destId="{981FF23F-62F9-4CA6-8585-7C0278414067}" srcOrd="2" destOrd="0" parTransId="{64B6057A-7447-4F37-BF52-02D631F7A08C}" sibTransId="{A58102CD-DF0C-4DCD-BB9F-2E935E71EC8B}"/>
    <dgm:cxn modelId="{C051081C-F951-4FD7-AA27-9710A1251AD7}" type="presOf" srcId="{0AF899B2-3884-44DA-A7E2-D53314E49BE5}" destId="{C9211B45-F074-42DC-93F4-1CE99E8DD05F}" srcOrd="0" destOrd="0" presId="urn:microsoft.com/office/officeart/2008/layout/LinedList"/>
    <dgm:cxn modelId="{7D37E54A-38AB-4D1E-976B-1B8CAF7CC5F4}" type="presOf" srcId="{E0FD9AE6-2265-4240-A7C2-414F974ACF93}" destId="{594D2132-E767-4833-9575-2BA561F050F1}" srcOrd="0" destOrd="0" presId="urn:microsoft.com/office/officeart/2008/layout/LinedList"/>
    <dgm:cxn modelId="{53232976-A3BE-459A-B475-757BCC5F9B1B}" type="presOf" srcId="{1D66B777-A294-4686-86BC-EF78E2F5B77D}" destId="{D004056B-E30A-43FF-90BB-FC3E521917A6}" srcOrd="0" destOrd="0" presId="urn:microsoft.com/office/officeart/2008/layout/LinedList"/>
    <dgm:cxn modelId="{A9A6B580-07DE-42A1-810C-F2C2FE7FB894}" srcId="{E0FD9AE6-2265-4240-A7C2-414F974ACF93}" destId="{88709D1C-7A50-4364-9556-222799BE007A}" srcOrd="3" destOrd="0" parTransId="{44A5A7D5-1BBD-45AC-835E-7D36A005F1DA}" sibTransId="{4CA81D93-5D48-4A09-A719-6B40F9218A68}"/>
    <dgm:cxn modelId="{94A9CAA8-DCD8-4745-9727-BC5B009A7C8D}" type="presOf" srcId="{88709D1C-7A50-4364-9556-222799BE007A}" destId="{8ECC3B43-C3BB-46AA-82B0-597CE75EF19A}" srcOrd="0" destOrd="0" presId="urn:microsoft.com/office/officeart/2008/layout/LinedList"/>
    <dgm:cxn modelId="{72D41CD2-B985-473E-A4DE-2413F8866A18}" srcId="{E0FD9AE6-2265-4240-A7C2-414F974ACF93}" destId="{1D66B777-A294-4686-86BC-EF78E2F5B77D}" srcOrd="0" destOrd="0" parTransId="{2851A7A1-A4D1-4FB6-9852-4AE0D2525376}" sibTransId="{F9065AF6-5E74-4166-A55A-9124DD98E082}"/>
    <dgm:cxn modelId="{230182D5-08CA-41D3-AF78-E0B9E569867A}" srcId="{E0FD9AE6-2265-4240-A7C2-414F974ACF93}" destId="{0AF899B2-3884-44DA-A7E2-D53314E49BE5}" srcOrd="4" destOrd="0" parTransId="{ECF5647F-CE96-4744-AEAC-E8205FE3EE1B}" sibTransId="{AC7B6DB4-98ED-4B08-BD93-94328483DA47}"/>
    <dgm:cxn modelId="{FB7C29D8-308C-4133-B31C-4A534FD26A10}" type="presOf" srcId="{21ACB660-3D21-45B9-85E2-EABDD176D6E6}" destId="{330A6FDE-1D6F-406A-917B-BD4292164805}" srcOrd="0" destOrd="0" presId="urn:microsoft.com/office/officeart/2008/layout/LinedList"/>
    <dgm:cxn modelId="{473EE1DA-EAFB-4009-986F-0CA97737EA2C}" srcId="{E0FD9AE6-2265-4240-A7C2-414F974ACF93}" destId="{21ACB660-3D21-45B9-85E2-EABDD176D6E6}" srcOrd="1" destOrd="0" parTransId="{37E9917E-55AA-4C22-B255-B18EAAF2C309}" sibTransId="{8F862F64-CE80-43BE-B6F8-B49F19D52118}"/>
    <dgm:cxn modelId="{6CAC2CFA-D08A-407A-879B-4B99B9EF979E}" type="presOf" srcId="{981FF23F-62F9-4CA6-8585-7C0278414067}" destId="{181BD30F-7E53-4958-B8C3-3307CA8D5E3D}" srcOrd="0" destOrd="0" presId="urn:microsoft.com/office/officeart/2008/layout/LinedList"/>
    <dgm:cxn modelId="{6ED1FBF6-F73A-4D18-830F-2BA1C90930B2}" type="presParOf" srcId="{594D2132-E767-4833-9575-2BA561F050F1}" destId="{9CBB7B47-B783-42BE-9B0B-9BE7C97CF874}" srcOrd="0" destOrd="0" presId="urn:microsoft.com/office/officeart/2008/layout/LinedList"/>
    <dgm:cxn modelId="{B2B67B01-C9AF-4C9E-8895-2ACF62049772}" type="presParOf" srcId="{594D2132-E767-4833-9575-2BA561F050F1}" destId="{267AAD6D-EE93-4B9B-985D-B0743DFA7FAE}" srcOrd="1" destOrd="0" presId="urn:microsoft.com/office/officeart/2008/layout/LinedList"/>
    <dgm:cxn modelId="{1666528D-5400-48D0-A77E-8D5BD50806E0}" type="presParOf" srcId="{267AAD6D-EE93-4B9B-985D-B0743DFA7FAE}" destId="{D004056B-E30A-43FF-90BB-FC3E521917A6}" srcOrd="0" destOrd="0" presId="urn:microsoft.com/office/officeart/2008/layout/LinedList"/>
    <dgm:cxn modelId="{57E8141D-D24E-46D6-9313-05B3C12241CF}" type="presParOf" srcId="{267AAD6D-EE93-4B9B-985D-B0743DFA7FAE}" destId="{52DAAFCE-A2AD-4FB2-8BF5-44083BFE2E86}" srcOrd="1" destOrd="0" presId="urn:microsoft.com/office/officeart/2008/layout/LinedList"/>
    <dgm:cxn modelId="{0A5A3140-8156-46D0-8A79-94AF540FC982}" type="presParOf" srcId="{594D2132-E767-4833-9575-2BA561F050F1}" destId="{2E1A5003-6187-48E3-A81E-BB92A4F93E1D}" srcOrd="2" destOrd="0" presId="urn:microsoft.com/office/officeart/2008/layout/LinedList"/>
    <dgm:cxn modelId="{FE44693C-CCE8-4426-AC99-999507E6018C}" type="presParOf" srcId="{594D2132-E767-4833-9575-2BA561F050F1}" destId="{6E3E034E-DFF5-421A-95AD-B9F772BD8C2B}" srcOrd="3" destOrd="0" presId="urn:microsoft.com/office/officeart/2008/layout/LinedList"/>
    <dgm:cxn modelId="{EDC89763-AA75-48D2-8000-F42FF7DC8195}" type="presParOf" srcId="{6E3E034E-DFF5-421A-95AD-B9F772BD8C2B}" destId="{330A6FDE-1D6F-406A-917B-BD4292164805}" srcOrd="0" destOrd="0" presId="urn:microsoft.com/office/officeart/2008/layout/LinedList"/>
    <dgm:cxn modelId="{9C6C126F-9054-4543-9032-A20768C19F92}" type="presParOf" srcId="{6E3E034E-DFF5-421A-95AD-B9F772BD8C2B}" destId="{460EAF94-7652-47DC-9378-5A82ACEABF50}" srcOrd="1" destOrd="0" presId="urn:microsoft.com/office/officeart/2008/layout/LinedList"/>
    <dgm:cxn modelId="{28776F41-D3EA-44C6-ADC2-132CC713457B}" type="presParOf" srcId="{594D2132-E767-4833-9575-2BA561F050F1}" destId="{E6E0AA28-B838-49A3-B94A-393A6D40D8CA}" srcOrd="4" destOrd="0" presId="urn:microsoft.com/office/officeart/2008/layout/LinedList"/>
    <dgm:cxn modelId="{C50FAA07-B3DA-4604-86DE-7CB31D54395D}" type="presParOf" srcId="{594D2132-E767-4833-9575-2BA561F050F1}" destId="{DB16F247-2E32-4C84-B555-D3B8B5584FF1}" srcOrd="5" destOrd="0" presId="urn:microsoft.com/office/officeart/2008/layout/LinedList"/>
    <dgm:cxn modelId="{A5A086E6-43FE-407C-BA9E-E899720003F8}" type="presParOf" srcId="{DB16F247-2E32-4C84-B555-D3B8B5584FF1}" destId="{181BD30F-7E53-4958-B8C3-3307CA8D5E3D}" srcOrd="0" destOrd="0" presId="urn:microsoft.com/office/officeart/2008/layout/LinedList"/>
    <dgm:cxn modelId="{CDA3C157-451C-489C-A71F-3AA2FE2CD181}" type="presParOf" srcId="{DB16F247-2E32-4C84-B555-D3B8B5584FF1}" destId="{465ED580-3688-4BB0-8AD3-3DCF78356F5D}" srcOrd="1" destOrd="0" presId="urn:microsoft.com/office/officeart/2008/layout/LinedList"/>
    <dgm:cxn modelId="{4EEE0128-F330-4DC8-8DC5-EC3DF974B173}" type="presParOf" srcId="{594D2132-E767-4833-9575-2BA561F050F1}" destId="{0083109E-6608-403D-978F-947AA0F0C6B5}" srcOrd="6" destOrd="0" presId="urn:microsoft.com/office/officeart/2008/layout/LinedList"/>
    <dgm:cxn modelId="{AAF4D6F0-C20A-4173-829C-70206B1372FC}" type="presParOf" srcId="{594D2132-E767-4833-9575-2BA561F050F1}" destId="{350234E9-0C34-49BC-BF12-14EECBFF436F}" srcOrd="7" destOrd="0" presId="urn:microsoft.com/office/officeart/2008/layout/LinedList"/>
    <dgm:cxn modelId="{41D93D83-3C9F-431E-8816-E1D42013EFFA}" type="presParOf" srcId="{350234E9-0C34-49BC-BF12-14EECBFF436F}" destId="{8ECC3B43-C3BB-46AA-82B0-597CE75EF19A}" srcOrd="0" destOrd="0" presId="urn:microsoft.com/office/officeart/2008/layout/LinedList"/>
    <dgm:cxn modelId="{D2FB241E-A7FF-4ECE-B415-CE910AEFA8BF}" type="presParOf" srcId="{350234E9-0C34-49BC-BF12-14EECBFF436F}" destId="{5628624C-923F-4136-8085-72BD7F11B71A}" srcOrd="1" destOrd="0" presId="urn:microsoft.com/office/officeart/2008/layout/LinedList"/>
    <dgm:cxn modelId="{708A4B32-A2C2-449D-9B33-E35505C1942F}" type="presParOf" srcId="{594D2132-E767-4833-9575-2BA561F050F1}" destId="{137BB203-B50A-478D-8C2A-B13BB06487C8}" srcOrd="8" destOrd="0" presId="urn:microsoft.com/office/officeart/2008/layout/LinedList"/>
    <dgm:cxn modelId="{FB1AC7CA-330C-46BE-ADF8-9FF6CB284F0A}" type="presParOf" srcId="{594D2132-E767-4833-9575-2BA561F050F1}" destId="{15CFE4A6-B908-40D4-8CA2-0B9E4778CADB}" srcOrd="9" destOrd="0" presId="urn:microsoft.com/office/officeart/2008/layout/LinedList"/>
    <dgm:cxn modelId="{9E1E3EE9-C8CF-482C-8823-944623F87366}" type="presParOf" srcId="{15CFE4A6-B908-40D4-8CA2-0B9E4778CADB}" destId="{C9211B45-F074-42DC-93F4-1CE99E8DD05F}" srcOrd="0" destOrd="0" presId="urn:microsoft.com/office/officeart/2008/layout/LinedList"/>
    <dgm:cxn modelId="{0E3552C7-1767-437A-BCA6-F9B48D1A938C}" type="presParOf" srcId="{15CFE4A6-B908-40D4-8CA2-0B9E4778CADB}" destId="{ED35E939-B960-45A1-9A75-363D818D5516}"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FD9AE6-2265-4240-A7C2-414F974ACF93}"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D66B777-A294-4686-86BC-EF78E2F5B77D}">
      <dgm:prSet custT="1"/>
      <dgm:spPr/>
      <dgm:t>
        <a:bodyPr/>
        <a:lstStyle/>
        <a:p>
          <a:r>
            <a:rPr lang="en-US" sz="1600" dirty="0"/>
            <a:t>Depending on the business scenario, the workflows could be complex to build especially while incorporating macros</a:t>
          </a:r>
        </a:p>
      </dgm:t>
    </dgm:pt>
    <dgm:pt modelId="{2851A7A1-A4D1-4FB6-9852-4AE0D2525376}" type="parTrans" cxnId="{72D41CD2-B985-473E-A4DE-2413F8866A18}">
      <dgm:prSet/>
      <dgm:spPr/>
      <dgm:t>
        <a:bodyPr/>
        <a:lstStyle/>
        <a:p>
          <a:endParaRPr lang="en-US"/>
        </a:p>
      </dgm:t>
    </dgm:pt>
    <dgm:pt modelId="{F9065AF6-5E74-4166-A55A-9124DD98E082}" type="sibTrans" cxnId="{72D41CD2-B985-473E-A4DE-2413F8866A18}">
      <dgm:prSet/>
      <dgm:spPr/>
      <dgm:t>
        <a:bodyPr/>
        <a:lstStyle/>
        <a:p>
          <a:endParaRPr lang="en-US"/>
        </a:p>
      </dgm:t>
    </dgm:pt>
    <dgm:pt modelId="{21ACB660-3D21-45B9-85E2-EABDD176D6E6}">
      <dgm:prSet custT="1"/>
      <dgm:spPr/>
      <dgm:t>
        <a:bodyPr/>
        <a:lstStyle/>
        <a:p>
          <a:r>
            <a:rPr lang="en-US" sz="1600" dirty="0"/>
            <a:t>Not favorable to use when multiple users try to access the same workflow on a server as it becomes unstable and frequently crashes</a:t>
          </a:r>
        </a:p>
      </dgm:t>
    </dgm:pt>
    <dgm:pt modelId="{37E9917E-55AA-4C22-B255-B18EAAF2C309}" type="parTrans" cxnId="{473EE1DA-EAFB-4009-986F-0CA97737EA2C}">
      <dgm:prSet/>
      <dgm:spPr/>
      <dgm:t>
        <a:bodyPr/>
        <a:lstStyle/>
        <a:p>
          <a:endParaRPr lang="en-US"/>
        </a:p>
      </dgm:t>
    </dgm:pt>
    <dgm:pt modelId="{8F862F64-CE80-43BE-B6F8-B49F19D52118}" type="sibTrans" cxnId="{473EE1DA-EAFB-4009-986F-0CA97737EA2C}">
      <dgm:prSet/>
      <dgm:spPr/>
      <dgm:t>
        <a:bodyPr/>
        <a:lstStyle/>
        <a:p>
          <a:endParaRPr lang="en-US"/>
        </a:p>
      </dgm:t>
    </dgm:pt>
    <dgm:pt modelId="{981FF23F-62F9-4CA6-8585-7C0278414067}">
      <dgm:prSet custT="1"/>
      <dgm:spPr/>
      <dgm:t>
        <a:bodyPr/>
        <a:lstStyle/>
        <a:p>
          <a:r>
            <a:rPr lang="en-US" sz="1600" dirty="0"/>
            <a:t>Tableau focuses primarily on visualization and cannot work perfectly with uncleaned data</a:t>
          </a:r>
        </a:p>
      </dgm:t>
    </dgm:pt>
    <dgm:pt modelId="{64B6057A-7447-4F37-BF52-02D631F7A08C}" type="parTrans" cxnId="{580F221A-0CB9-4643-9F00-B7103D62EBA1}">
      <dgm:prSet/>
      <dgm:spPr/>
      <dgm:t>
        <a:bodyPr/>
        <a:lstStyle/>
        <a:p>
          <a:endParaRPr lang="en-US"/>
        </a:p>
      </dgm:t>
    </dgm:pt>
    <dgm:pt modelId="{A58102CD-DF0C-4DCD-BB9F-2E935E71EC8B}" type="sibTrans" cxnId="{580F221A-0CB9-4643-9F00-B7103D62EBA1}">
      <dgm:prSet/>
      <dgm:spPr/>
      <dgm:t>
        <a:bodyPr/>
        <a:lstStyle/>
        <a:p>
          <a:endParaRPr lang="en-US"/>
        </a:p>
      </dgm:t>
    </dgm:pt>
    <dgm:pt modelId="{88709D1C-7A50-4364-9556-222799BE007A}">
      <dgm:prSet custT="1"/>
      <dgm:spPr/>
      <dgm:t>
        <a:bodyPr/>
        <a:lstStyle/>
        <a:p>
          <a:r>
            <a:rPr lang="en-US" sz="1600" dirty="0"/>
            <a:t>In order to efficiently use Tableau, proper data cleansing is needed in the underlying database first</a:t>
          </a:r>
        </a:p>
      </dgm:t>
    </dgm:pt>
    <dgm:pt modelId="{44A5A7D5-1BBD-45AC-835E-7D36A005F1DA}" type="parTrans" cxnId="{A9A6B580-07DE-42A1-810C-F2C2FE7FB894}">
      <dgm:prSet/>
      <dgm:spPr/>
      <dgm:t>
        <a:bodyPr/>
        <a:lstStyle/>
        <a:p>
          <a:endParaRPr lang="en-US"/>
        </a:p>
      </dgm:t>
    </dgm:pt>
    <dgm:pt modelId="{4CA81D93-5D48-4A09-A719-6B40F9218A68}" type="sibTrans" cxnId="{A9A6B580-07DE-42A1-810C-F2C2FE7FB894}">
      <dgm:prSet/>
      <dgm:spPr/>
      <dgm:t>
        <a:bodyPr/>
        <a:lstStyle/>
        <a:p>
          <a:endParaRPr lang="en-US"/>
        </a:p>
      </dgm:t>
    </dgm:pt>
    <dgm:pt modelId="{0AF899B2-3884-44DA-A7E2-D53314E49BE5}">
      <dgm:prSet custT="1"/>
      <dgm:spPr/>
      <dgm:t>
        <a:bodyPr/>
        <a:lstStyle/>
        <a:p>
          <a:r>
            <a:rPr lang="en-US" sz="1600" dirty="0"/>
            <a:t>Automatic option to refresh reports is not provided with the help of scheduling</a:t>
          </a:r>
        </a:p>
      </dgm:t>
    </dgm:pt>
    <dgm:pt modelId="{ECF5647F-CE96-4744-AEAC-E8205FE3EE1B}" type="parTrans" cxnId="{230182D5-08CA-41D3-AF78-E0B9E569867A}">
      <dgm:prSet/>
      <dgm:spPr/>
      <dgm:t>
        <a:bodyPr/>
        <a:lstStyle/>
        <a:p>
          <a:endParaRPr lang="en-US"/>
        </a:p>
      </dgm:t>
    </dgm:pt>
    <dgm:pt modelId="{AC7B6DB4-98ED-4B08-BD93-94328483DA47}" type="sibTrans" cxnId="{230182D5-08CA-41D3-AF78-E0B9E569867A}">
      <dgm:prSet/>
      <dgm:spPr/>
      <dgm:t>
        <a:bodyPr/>
        <a:lstStyle/>
        <a:p>
          <a:endParaRPr lang="en-US"/>
        </a:p>
      </dgm:t>
    </dgm:pt>
    <dgm:pt modelId="{594D2132-E767-4833-9575-2BA561F050F1}" type="pres">
      <dgm:prSet presAssocID="{E0FD9AE6-2265-4240-A7C2-414F974ACF93}" presName="vert0" presStyleCnt="0">
        <dgm:presLayoutVars>
          <dgm:dir/>
          <dgm:animOne val="branch"/>
          <dgm:animLvl val="lvl"/>
        </dgm:presLayoutVars>
      </dgm:prSet>
      <dgm:spPr/>
    </dgm:pt>
    <dgm:pt modelId="{9CBB7B47-B783-42BE-9B0B-9BE7C97CF874}" type="pres">
      <dgm:prSet presAssocID="{1D66B777-A294-4686-86BC-EF78E2F5B77D}" presName="thickLine" presStyleLbl="alignNode1" presStyleIdx="0" presStyleCnt="5"/>
      <dgm:spPr/>
    </dgm:pt>
    <dgm:pt modelId="{267AAD6D-EE93-4B9B-985D-B0743DFA7FAE}" type="pres">
      <dgm:prSet presAssocID="{1D66B777-A294-4686-86BC-EF78E2F5B77D}" presName="horz1" presStyleCnt="0"/>
      <dgm:spPr/>
    </dgm:pt>
    <dgm:pt modelId="{D004056B-E30A-43FF-90BB-FC3E521917A6}" type="pres">
      <dgm:prSet presAssocID="{1D66B777-A294-4686-86BC-EF78E2F5B77D}" presName="tx1" presStyleLbl="revTx" presStyleIdx="0" presStyleCnt="5"/>
      <dgm:spPr/>
    </dgm:pt>
    <dgm:pt modelId="{52DAAFCE-A2AD-4FB2-8BF5-44083BFE2E86}" type="pres">
      <dgm:prSet presAssocID="{1D66B777-A294-4686-86BC-EF78E2F5B77D}" presName="vert1" presStyleCnt="0"/>
      <dgm:spPr/>
    </dgm:pt>
    <dgm:pt modelId="{2E1A5003-6187-48E3-A81E-BB92A4F93E1D}" type="pres">
      <dgm:prSet presAssocID="{21ACB660-3D21-45B9-85E2-EABDD176D6E6}" presName="thickLine" presStyleLbl="alignNode1" presStyleIdx="1" presStyleCnt="5"/>
      <dgm:spPr/>
    </dgm:pt>
    <dgm:pt modelId="{6E3E034E-DFF5-421A-95AD-B9F772BD8C2B}" type="pres">
      <dgm:prSet presAssocID="{21ACB660-3D21-45B9-85E2-EABDD176D6E6}" presName="horz1" presStyleCnt="0"/>
      <dgm:spPr/>
    </dgm:pt>
    <dgm:pt modelId="{330A6FDE-1D6F-406A-917B-BD4292164805}" type="pres">
      <dgm:prSet presAssocID="{21ACB660-3D21-45B9-85E2-EABDD176D6E6}" presName="tx1" presStyleLbl="revTx" presStyleIdx="1" presStyleCnt="5"/>
      <dgm:spPr/>
    </dgm:pt>
    <dgm:pt modelId="{460EAF94-7652-47DC-9378-5A82ACEABF50}" type="pres">
      <dgm:prSet presAssocID="{21ACB660-3D21-45B9-85E2-EABDD176D6E6}" presName="vert1" presStyleCnt="0"/>
      <dgm:spPr/>
    </dgm:pt>
    <dgm:pt modelId="{E6E0AA28-B838-49A3-B94A-393A6D40D8CA}" type="pres">
      <dgm:prSet presAssocID="{981FF23F-62F9-4CA6-8585-7C0278414067}" presName="thickLine" presStyleLbl="alignNode1" presStyleIdx="2" presStyleCnt="5"/>
      <dgm:spPr/>
    </dgm:pt>
    <dgm:pt modelId="{DB16F247-2E32-4C84-B555-D3B8B5584FF1}" type="pres">
      <dgm:prSet presAssocID="{981FF23F-62F9-4CA6-8585-7C0278414067}" presName="horz1" presStyleCnt="0"/>
      <dgm:spPr/>
    </dgm:pt>
    <dgm:pt modelId="{181BD30F-7E53-4958-B8C3-3307CA8D5E3D}" type="pres">
      <dgm:prSet presAssocID="{981FF23F-62F9-4CA6-8585-7C0278414067}" presName="tx1" presStyleLbl="revTx" presStyleIdx="2" presStyleCnt="5"/>
      <dgm:spPr/>
    </dgm:pt>
    <dgm:pt modelId="{465ED580-3688-4BB0-8AD3-3DCF78356F5D}" type="pres">
      <dgm:prSet presAssocID="{981FF23F-62F9-4CA6-8585-7C0278414067}" presName="vert1" presStyleCnt="0"/>
      <dgm:spPr/>
    </dgm:pt>
    <dgm:pt modelId="{0083109E-6608-403D-978F-947AA0F0C6B5}" type="pres">
      <dgm:prSet presAssocID="{88709D1C-7A50-4364-9556-222799BE007A}" presName="thickLine" presStyleLbl="alignNode1" presStyleIdx="3" presStyleCnt="5"/>
      <dgm:spPr/>
    </dgm:pt>
    <dgm:pt modelId="{350234E9-0C34-49BC-BF12-14EECBFF436F}" type="pres">
      <dgm:prSet presAssocID="{88709D1C-7A50-4364-9556-222799BE007A}" presName="horz1" presStyleCnt="0"/>
      <dgm:spPr/>
    </dgm:pt>
    <dgm:pt modelId="{8ECC3B43-C3BB-46AA-82B0-597CE75EF19A}" type="pres">
      <dgm:prSet presAssocID="{88709D1C-7A50-4364-9556-222799BE007A}" presName="tx1" presStyleLbl="revTx" presStyleIdx="3" presStyleCnt="5"/>
      <dgm:spPr/>
    </dgm:pt>
    <dgm:pt modelId="{5628624C-923F-4136-8085-72BD7F11B71A}" type="pres">
      <dgm:prSet presAssocID="{88709D1C-7A50-4364-9556-222799BE007A}" presName="vert1" presStyleCnt="0"/>
      <dgm:spPr/>
    </dgm:pt>
    <dgm:pt modelId="{137BB203-B50A-478D-8C2A-B13BB06487C8}" type="pres">
      <dgm:prSet presAssocID="{0AF899B2-3884-44DA-A7E2-D53314E49BE5}" presName="thickLine" presStyleLbl="alignNode1" presStyleIdx="4" presStyleCnt="5"/>
      <dgm:spPr/>
    </dgm:pt>
    <dgm:pt modelId="{15CFE4A6-B908-40D4-8CA2-0B9E4778CADB}" type="pres">
      <dgm:prSet presAssocID="{0AF899B2-3884-44DA-A7E2-D53314E49BE5}" presName="horz1" presStyleCnt="0"/>
      <dgm:spPr/>
    </dgm:pt>
    <dgm:pt modelId="{C9211B45-F074-42DC-93F4-1CE99E8DD05F}" type="pres">
      <dgm:prSet presAssocID="{0AF899B2-3884-44DA-A7E2-D53314E49BE5}" presName="tx1" presStyleLbl="revTx" presStyleIdx="4" presStyleCnt="5"/>
      <dgm:spPr/>
    </dgm:pt>
    <dgm:pt modelId="{ED35E939-B960-45A1-9A75-363D818D5516}" type="pres">
      <dgm:prSet presAssocID="{0AF899B2-3884-44DA-A7E2-D53314E49BE5}" presName="vert1" presStyleCnt="0"/>
      <dgm:spPr/>
    </dgm:pt>
  </dgm:ptLst>
  <dgm:cxnLst>
    <dgm:cxn modelId="{580F221A-0CB9-4643-9F00-B7103D62EBA1}" srcId="{E0FD9AE6-2265-4240-A7C2-414F974ACF93}" destId="{981FF23F-62F9-4CA6-8585-7C0278414067}" srcOrd="2" destOrd="0" parTransId="{64B6057A-7447-4F37-BF52-02D631F7A08C}" sibTransId="{A58102CD-DF0C-4DCD-BB9F-2E935E71EC8B}"/>
    <dgm:cxn modelId="{C051081C-F951-4FD7-AA27-9710A1251AD7}" type="presOf" srcId="{0AF899B2-3884-44DA-A7E2-D53314E49BE5}" destId="{C9211B45-F074-42DC-93F4-1CE99E8DD05F}" srcOrd="0" destOrd="0" presId="urn:microsoft.com/office/officeart/2008/layout/LinedList"/>
    <dgm:cxn modelId="{7D37E54A-38AB-4D1E-976B-1B8CAF7CC5F4}" type="presOf" srcId="{E0FD9AE6-2265-4240-A7C2-414F974ACF93}" destId="{594D2132-E767-4833-9575-2BA561F050F1}" srcOrd="0" destOrd="0" presId="urn:microsoft.com/office/officeart/2008/layout/LinedList"/>
    <dgm:cxn modelId="{53232976-A3BE-459A-B475-757BCC5F9B1B}" type="presOf" srcId="{1D66B777-A294-4686-86BC-EF78E2F5B77D}" destId="{D004056B-E30A-43FF-90BB-FC3E521917A6}" srcOrd="0" destOrd="0" presId="urn:microsoft.com/office/officeart/2008/layout/LinedList"/>
    <dgm:cxn modelId="{A9A6B580-07DE-42A1-810C-F2C2FE7FB894}" srcId="{E0FD9AE6-2265-4240-A7C2-414F974ACF93}" destId="{88709D1C-7A50-4364-9556-222799BE007A}" srcOrd="3" destOrd="0" parTransId="{44A5A7D5-1BBD-45AC-835E-7D36A005F1DA}" sibTransId="{4CA81D93-5D48-4A09-A719-6B40F9218A68}"/>
    <dgm:cxn modelId="{94A9CAA8-DCD8-4745-9727-BC5B009A7C8D}" type="presOf" srcId="{88709D1C-7A50-4364-9556-222799BE007A}" destId="{8ECC3B43-C3BB-46AA-82B0-597CE75EF19A}" srcOrd="0" destOrd="0" presId="urn:microsoft.com/office/officeart/2008/layout/LinedList"/>
    <dgm:cxn modelId="{72D41CD2-B985-473E-A4DE-2413F8866A18}" srcId="{E0FD9AE6-2265-4240-A7C2-414F974ACF93}" destId="{1D66B777-A294-4686-86BC-EF78E2F5B77D}" srcOrd="0" destOrd="0" parTransId="{2851A7A1-A4D1-4FB6-9852-4AE0D2525376}" sibTransId="{F9065AF6-5E74-4166-A55A-9124DD98E082}"/>
    <dgm:cxn modelId="{230182D5-08CA-41D3-AF78-E0B9E569867A}" srcId="{E0FD9AE6-2265-4240-A7C2-414F974ACF93}" destId="{0AF899B2-3884-44DA-A7E2-D53314E49BE5}" srcOrd="4" destOrd="0" parTransId="{ECF5647F-CE96-4744-AEAC-E8205FE3EE1B}" sibTransId="{AC7B6DB4-98ED-4B08-BD93-94328483DA47}"/>
    <dgm:cxn modelId="{FB7C29D8-308C-4133-B31C-4A534FD26A10}" type="presOf" srcId="{21ACB660-3D21-45B9-85E2-EABDD176D6E6}" destId="{330A6FDE-1D6F-406A-917B-BD4292164805}" srcOrd="0" destOrd="0" presId="urn:microsoft.com/office/officeart/2008/layout/LinedList"/>
    <dgm:cxn modelId="{473EE1DA-EAFB-4009-986F-0CA97737EA2C}" srcId="{E0FD9AE6-2265-4240-A7C2-414F974ACF93}" destId="{21ACB660-3D21-45B9-85E2-EABDD176D6E6}" srcOrd="1" destOrd="0" parTransId="{37E9917E-55AA-4C22-B255-B18EAAF2C309}" sibTransId="{8F862F64-CE80-43BE-B6F8-B49F19D52118}"/>
    <dgm:cxn modelId="{6CAC2CFA-D08A-407A-879B-4B99B9EF979E}" type="presOf" srcId="{981FF23F-62F9-4CA6-8585-7C0278414067}" destId="{181BD30F-7E53-4958-B8C3-3307CA8D5E3D}" srcOrd="0" destOrd="0" presId="urn:microsoft.com/office/officeart/2008/layout/LinedList"/>
    <dgm:cxn modelId="{6ED1FBF6-F73A-4D18-830F-2BA1C90930B2}" type="presParOf" srcId="{594D2132-E767-4833-9575-2BA561F050F1}" destId="{9CBB7B47-B783-42BE-9B0B-9BE7C97CF874}" srcOrd="0" destOrd="0" presId="urn:microsoft.com/office/officeart/2008/layout/LinedList"/>
    <dgm:cxn modelId="{B2B67B01-C9AF-4C9E-8895-2ACF62049772}" type="presParOf" srcId="{594D2132-E767-4833-9575-2BA561F050F1}" destId="{267AAD6D-EE93-4B9B-985D-B0743DFA7FAE}" srcOrd="1" destOrd="0" presId="urn:microsoft.com/office/officeart/2008/layout/LinedList"/>
    <dgm:cxn modelId="{1666528D-5400-48D0-A77E-8D5BD50806E0}" type="presParOf" srcId="{267AAD6D-EE93-4B9B-985D-B0743DFA7FAE}" destId="{D004056B-E30A-43FF-90BB-FC3E521917A6}" srcOrd="0" destOrd="0" presId="urn:microsoft.com/office/officeart/2008/layout/LinedList"/>
    <dgm:cxn modelId="{57E8141D-D24E-46D6-9313-05B3C12241CF}" type="presParOf" srcId="{267AAD6D-EE93-4B9B-985D-B0743DFA7FAE}" destId="{52DAAFCE-A2AD-4FB2-8BF5-44083BFE2E86}" srcOrd="1" destOrd="0" presId="urn:microsoft.com/office/officeart/2008/layout/LinedList"/>
    <dgm:cxn modelId="{0A5A3140-8156-46D0-8A79-94AF540FC982}" type="presParOf" srcId="{594D2132-E767-4833-9575-2BA561F050F1}" destId="{2E1A5003-6187-48E3-A81E-BB92A4F93E1D}" srcOrd="2" destOrd="0" presId="urn:microsoft.com/office/officeart/2008/layout/LinedList"/>
    <dgm:cxn modelId="{FE44693C-CCE8-4426-AC99-999507E6018C}" type="presParOf" srcId="{594D2132-E767-4833-9575-2BA561F050F1}" destId="{6E3E034E-DFF5-421A-95AD-B9F772BD8C2B}" srcOrd="3" destOrd="0" presId="urn:microsoft.com/office/officeart/2008/layout/LinedList"/>
    <dgm:cxn modelId="{EDC89763-AA75-48D2-8000-F42FF7DC8195}" type="presParOf" srcId="{6E3E034E-DFF5-421A-95AD-B9F772BD8C2B}" destId="{330A6FDE-1D6F-406A-917B-BD4292164805}" srcOrd="0" destOrd="0" presId="urn:microsoft.com/office/officeart/2008/layout/LinedList"/>
    <dgm:cxn modelId="{9C6C126F-9054-4543-9032-A20768C19F92}" type="presParOf" srcId="{6E3E034E-DFF5-421A-95AD-B9F772BD8C2B}" destId="{460EAF94-7652-47DC-9378-5A82ACEABF50}" srcOrd="1" destOrd="0" presId="urn:microsoft.com/office/officeart/2008/layout/LinedList"/>
    <dgm:cxn modelId="{28776F41-D3EA-44C6-ADC2-132CC713457B}" type="presParOf" srcId="{594D2132-E767-4833-9575-2BA561F050F1}" destId="{E6E0AA28-B838-49A3-B94A-393A6D40D8CA}" srcOrd="4" destOrd="0" presId="urn:microsoft.com/office/officeart/2008/layout/LinedList"/>
    <dgm:cxn modelId="{C50FAA07-B3DA-4604-86DE-7CB31D54395D}" type="presParOf" srcId="{594D2132-E767-4833-9575-2BA561F050F1}" destId="{DB16F247-2E32-4C84-B555-D3B8B5584FF1}" srcOrd="5" destOrd="0" presId="urn:microsoft.com/office/officeart/2008/layout/LinedList"/>
    <dgm:cxn modelId="{A5A086E6-43FE-407C-BA9E-E899720003F8}" type="presParOf" srcId="{DB16F247-2E32-4C84-B555-D3B8B5584FF1}" destId="{181BD30F-7E53-4958-B8C3-3307CA8D5E3D}" srcOrd="0" destOrd="0" presId="urn:microsoft.com/office/officeart/2008/layout/LinedList"/>
    <dgm:cxn modelId="{CDA3C157-451C-489C-A71F-3AA2FE2CD181}" type="presParOf" srcId="{DB16F247-2E32-4C84-B555-D3B8B5584FF1}" destId="{465ED580-3688-4BB0-8AD3-3DCF78356F5D}" srcOrd="1" destOrd="0" presId="urn:microsoft.com/office/officeart/2008/layout/LinedList"/>
    <dgm:cxn modelId="{4EEE0128-F330-4DC8-8DC5-EC3DF974B173}" type="presParOf" srcId="{594D2132-E767-4833-9575-2BA561F050F1}" destId="{0083109E-6608-403D-978F-947AA0F0C6B5}" srcOrd="6" destOrd="0" presId="urn:microsoft.com/office/officeart/2008/layout/LinedList"/>
    <dgm:cxn modelId="{AAF4D6F0-C20A-4173-829C-70206B1372FC}" type="presParOf" srcId="{594D2132-E767-4833-9575-2BA561F050F1}" destId="{350234E9-0C34-49BC-BF12-14EECBFF436F}" srcOrd="7" destOrd="0" presId="urn:microsoft.com/office/officeart/2008/layout/LinedList"/>
    <dgm:cxn modelId="{41D93D83-3C9F-431E-8816-E1D42013EFFA}" type="presParOf" srcId="{350234E9-0C34-49BC-BF12-14EECBFF436F}" destId="{8ECC3B43-C3BB-46AA-82B0-597CE75EF19A}" srcOrd="0" destOrd="0" presId="urn:microsoft.com/office/officeart/2008/layout/LinedList"/>
    <dgm:cxn modelId="{D2FB241E-A7FF-4ECE-B415-CE910AEFA8BF}" type="presParOf" srcId="{350234E9-0C34-49BC-BF12-14EECBFF436F}" destId="{5628624C-923F-4136-8085-72BD7F11B71A}" srcOrd="1" destOrd="0" presId="urn:microsoft.com/office/officeart/2008/layout/LinedList"/>
    <dgm:cxn modelId="{708A4B32-A2C2-449D-9B33-E35505C1942F}" type="presParOf" srcId="{594D2132-E767-4833-9575-2BA561F050F1}" destId="{137BB203-B50A-478D-8C2A-B13BB06487C8}" srcOrd="8" destOrd="0" presId="urn:microsoft.com/office/officeart/2008/layout/LinedList"/>
    <dgm:cxn modelId="{FB1AC7CA-330C-46BE-ADF8-9FF6CB284F0A}" type="presParOf" srcId="{594D2132-E767-4833-9575-2BA561F050F1}" destId="{15CFE4A6-B908-40D4-8CA2-0B9E4778CADB}" srcOrd="9" destOrd="0" presId="urn:microsoft.com/office/officeart/2008/layout/LinedList"/>
    <dgm:cxn modelId="{9E1E3EE9-C8CF-482C-8823-944623F87366}" type="presParOf" srcId="{15CFE4A6-B908-40D4-8CA2-0B9E4778CADB}" destId="{C9211B45-F074-42DC-93F4-1CE99E8DD05F}" srcOrd="0" destOrd="0" presId="urn:microsoft.com/office/officeart/2008/layout/LinedList"/>
    <dgm:cxn modelId="{0E3552C7-1767-437A-BCA6-F9B48D1A938C}" type="presParOf" srcId="{15CFE4A6-B908-40D4-8CA2-0B9E4778CADB}" destId="{ED35E939-B960-45A1-9A75-363D818D5516}"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620483-BB28-4653-9FD2-C3AD348B2B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5DFDF4-AB08-4FCF-A5CF-6E19B6F32535}">
      <dgm:prSet custT="1"/>
      <dgm:spPr/>
      <dgm:t>
        <a:bodyPr/>
        <a:lstStyle/>
        <a:p>
          <a:pPr>
            <a:lnSpc>
              <a:spcPct val="100000"/>
            </a:lnSpc>
          </a:pPr>
          <a:r>
            <a:rPr lang="en-IN" sz="1600" dirty="0"/>
            <a:t>Strengths</a:t>
          </a:r>
          <a:endParaRPr lang="en-US" sz="1600" dirty="0"/>
        </a:p>
      </dgm:t>
    </dgm:pt>
    <dgm:pt modelId="{4BD48075-7E38-47C6-B829-DE7D8F18DDC8}" type="parTrans" cxnId="{75B5057F-83D4-4364-972A-3EFAD29AC8CE}">
      <dgm:prSet/>
      <dgm:spPr/>
      <dgm:t>
        <a:bodyPr/>
        <a:lstStyle/>
        <a:p>
          <a:endParaRPr lang="en-US"/>
        </a:p>
      </dgm:t>
    </dgm:pt>
    <dgm:pt modelId="{87A91419-8C3D-4FE1-88ED-39F6A6480315}" type="sibTrans" cxnId="{75B5057F-83D4-4364-972A-3EFAD29AC8CE}">
      <dgm:prSet/>
      <dgm:spPr/>
      <dgm:t>
        <a:bodyPr/>
        <a:lstStyle/>
        <a:p>
          <a:endParaRPr lang="en-US"/>
        </a:p>
      </dgm:t>
    </dgm:pt>
    <dgm:pt modelId="{76ED8EFF-BF87-4C42-BAEA-291273CA0C52}" type="pres">
      <dgm:prSet presAssocID="{9F620483-BB28-4653-9FD2-C3AD348B2B1C}" presName="root" presStyleCnt="0">
        <dgm:presLayoutVars>
          <dgm:dir/>
          <dgm:resizeHandles val="exact"/>
        </dgm:presLayoutVars>
      </dgm:prSet>
      <dgm:spPr/>
    </dgm:pt>
    <dgm:pt modelId="{82E0E40B-665C-404A-B974-FB2730906799}" type="pres">
      <dgm:prSet presAssocID="{AC5DFDF4-AB08-4FCF-A5CF-6E19B6F32535}" presName="compNode" presStyleCnt="0"/>
      <dgm:spPr/>
    </dgm:pt>
    <dgm:pt modelId="{791A7D34-699F-4A7A-91B3-AA79FA509036}" type="pres">
      <dgm:prSet presAssocID="{AC5DFDF4-AB08-4FCF-A5CF-6E19B6F32535}" presName="bgRect" presStyleLbl="bgShp" presStyleIdx="0" presStyleCnt="1" custLinFactNeighborX="236" custLinFactNeighborY="8198"/>
      <dgm:spPr/>
    </dgm:pt>
    <dgm:pt modelId="{62569B2A-21CA-49B5-8594-D2810B83CF44}" type="pres">
      <dgm:prSet presAssocID="{AC5DFDF4-AB08-4FCF-A5CF-6E19B6F3253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2BDC3BCE-F10C-4CE9-A629-5D4BDB597F02}" type="pres">
      <dgm:prSet presAssocID="{AC5DFDF4-AB08-4FCF-A5CF-6E19B6F32535}" presName="spaceRect" presStyleCnt="0"/>
      <dgm:spPr/>
    </dgm:pt>
    <dgm:pt modelId="{189F907C-2EAE-4E91-BF8C-7F28621211C0}" type="pres">
      <dgm:prSet presAssocID="{AC5DFDF4-AB08-4FCF-A5CF-6E19B6F32535}" presName="parTx" presStyleLbl="revTx" presStyleIdx="0" presStyleCnt="1">
        <dgm:presLayoutVars>
          <dgm:chMax val="0"/>
          <dgm:chPref val="0"/>
        </dgm:presLayoutVars>
      </dgm:prSet>
      <dgm:spPr/>
    </dgm:pt>
  </dgm:ptLst>
  <dgm:cxnLst>
    <dgm:cxn modelId="{75B5057F-83D4-4364-972A-3EFAD29AC8CE}" srcId="{9F620483-BB28-4653-9FD2-C3AD348B2B1C}" destId="{AC5DFDF4-AB08-4FCF-A5CF-6E19B6F32535}" srcOrd="0" destOrd="0" parTransId="{4BD48075-7E38-47C6-B829-DE7D8F18DDC8}" sibTransId="{87A91419-8C3D-4FE1-88ED-39F6A6480315}"/>
    <dgm:cxn modelId="{463E799F-BA0A-4A92-AB4A-789364FED7F8}" type="presOf" srcId="{9F620483-BB28-4653-9FD2-C3AD348B2B1C}" destId="{76ED8EFF-BF87-4C42-BAEA-291273CA0C52}" srcOrd="0" destOrd="0" presId="urn:microsoft.com/office/officeart/2018/2/layout/IconVerticalSolidList"/>
    <dgm:cxn modelId="{E11200CE-0E19-4A92-995F-D9B4568C45ED}" type="presOf" srcId="{AC5DFDF4-AB08-4FCF-A5CF-6E19B6F32535}" destId="{189F907C-2EAE-4E91-BF8C-7F28621211C0}" srcOrd="0" destOrd="0" presId="urn:microsoft.com/office/officeart/2018/2/layout/IconVerticalSolidList"/>
    <dgm:cxn modelId="{C19E01C6-F9F0-4034-9A9A-C7D082B8A3E0}" type="presParOf" srcId="{76ED8EFF-BF87-4C42-BAEA-291273CA0C52}" destId="{82E0E40B-665C-404A-B974-FB2730906799}" srcOrd="0" destOrd="0" presId="urn:microsoft.com/office/officeart/2018/2/layout/IconVerticalSolidList"/>
    <dgm:cxn modelId="{764763DF-55E5-4BAE-B4B7-88D423B7C21E}" type="presParOf" srcId="{82E0E40B-665C-404A-B974-FB2730906799}" destId="{791A7D34-699F-4A7A-91B3-AA79FA509036}" srcOrd="0" destOrd="0" presId="urn:microsoft.com/office/officeart/2018/2/layout/IconVerticalSolidList"/>
    <dgm:cxn modelId="{717A945B-AA81-4E99-8485-10F09C7230D7}" type="presParOf" srcId="{82E0E40B-665C-404A-B974-FB2730906799}" destId="{62569B2A-21CA-49B5-8594-D2810B83CF44}" srcOrd="1" destOrd="0" presId="urn:microsoft.com/office/officeart/2018/2/layout/IconVerticalSolidList"/>
    <dgm:cxn modelId="{98C5EF42-EA2A-4491-8DB9-9B9CFBD078E0}" type="presParOf" srcId="{82E0E40B-665C-404A-B974-FB2730906799}" destId="{2BDC3BCE-F10C-4CE9-A629-5D4BDB597F02}" srcOrd="2" destOrd="0" presId="urn:microsoft.com/office/officeart/2018/2/layout/IconVerticalSolidList"/>
    <dgm:cxn modelId="{9CE5B9D4-5A7A-467C-AAD7-4360B7A382F5}" type="presParOf" srcId="{82E0E40B-665C-404A-B974-FB2730906799}" destId="{189F907C-2EAE-4E91-BF8C-7F28621211C0}" srcOrd="3" destOrd="0" presId="urn:microsoft.com/office/officeart/2018/2/layout/IconVerticalSoli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620483-BB28-4653-9FD2-C3AD348B2B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5DFDF4-AB08-4FCF-A5CF-6E19B6F32535}">
      <dgm:prSet custT="1"/>
      <dgm:spPr/>
      <dgm:t>
        <a:bodyPr/>
        <a:lstStyle/>
        <a:p>
          <a:pPr>
            <a:lnSpc>
              <a:spcPct val="100000"/>
            </a:lnSpc>
          </a:pPr>
          <a:r>
            <a:rPr lang="en-IN" sz="1600" dirty="0"/>
            <a:t>Challenges</a:t>
          </a:r>
          <a:endParaRPr lang="en-US" sz="1600" dirty="0"/>
        </a:p>
      </dgm:t>
    </dgm:pt>
    <dgm:pt modelId="{4BD48075-7E38-47C6-B829-DE7D8F18DDC8}" type="parTrans" cxnId="{75B5057F-83D4-4364-972A-3EFAD29AC8CE}">
      <dgm:prSet/>
      <dgm:spPr/>
      <dgm:t>
        <a:bodyPr/>
        <a:lstStyle/>
        <a:p>
          <a:endParaRPr lang="en-US"/>
        </a:p>
      </dgm:t>
    </dgm:pt>
    <dgm:pt modelId="{87A91419-8C3D-4FE1-88ED-39F6A6480315}" type="sibTrans" cxnId="{75B5057F-83D4-4364-972A-3EFAD29AC8CE}">
      <dgm:prSet/>
      <dgm:spPr/>
      <dgm:t>
        <a:bodyPr/>
        <a:lstStyle/>
        <a:p>
          <a:endParaRPr lang="en-US"/>
        </a:p>
      </dgm:t>
    </dgm:pt>
    <dgm:pt modelId="{76ED8EFF-BF87-4C42-BAEA-291273CA0C52}" type="pres">
      <dgm:prSet presAssocID="{9F620483-BB28-4653-9FD2-C3AD348B2B1C}" presName="root" presStyleCnt="0">
        <dgm:presLayoutVars>
          <dgm:dir/>
          <dgm:resizeHandles val="exact"/>
        </dgm:presLayoutVars>
      </dgm:prSet>
      <dgm:spPr/>
    </dgm:pt>
    <dgm:pt modelId="{82E0E40B-665C-404A-B974-FB2730906799}" type="pres">
      <dgm:prSet presAssocID="{AC5DFDF4-AB08-4FCF-A5CF-6E19B6F32535}" presName="compNode" presStyleCnt="0"/>
      <dgm:spPr/>
    </dgm:pt>
    <dgm:pt modelId="{791A7D34-699F-4A7A-91B3-AA79FA509036}" type="pres">
      <dgm:prSet presAssocID="{AC5DFDF4-AB08-4FCF-A5CF-6E19B6F32535}" presName="bgRect" presStyleLbl="bgShp" presStyleIdx="0" presStyleCnt="1" custLinFactNeighborX="236" custLinFactNeighborY="8198"/>
      <dgm:spPr/>
    </dgm:pt>
    <dgm:pt modelId="{62569B2A-21CA-49B5-8594-D2810B83CF44}" type="pres">
      <dgm:prSet presAssocID="{AC5DFDF4-AB08-4FCF-A5CF-6E19B6F3253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2BDC3BCE-F10C-4CE9-A629-5D4BDB597F02}" type="pres">
      <dgm:prSet presAssocID="{AC5DFDF4-AB08-4FCF-A5CF-6E19B6F32535}" presName="spaceRect" presStyleCnt="0"/>
      <dgm:spPr/>
    </dgm:pt>
    <dgm:pt modelId="{189F907C-2EAE-4E91-BF8C-7F28621211C0}" type="pres">
      <dgm:prSet presAssocID="{AC5DFDF4-AB08-4FCF-A5CF-6E19B6F32535}" presName="parTx" presStyleLbl="revTx" presStyleIdx="0" presStyleCnt="1">
        <dgm:presLayoutVars>
          <dgm:chMax val="0"/>
          <dgm:chPref val="0"/>
        </dgm:presLayoutVars>
      </dgm:prSet>
      <dgm:spPr/>
    </dgm:pt>
  </dgm:ptLst>
  <dgm:cxnLst>
    <dgm:cxn modelId="{75B5057F-83D4-4364-972A-3EFAD29AC8CE}" srcId="{9F620483-BB28-4653-9FD2-C3AD348B2B1C}" destId="{AC5DFDF4-AB08-4FCF-A5CF-6E19B6F32535}" srcOrd="0" destOrd="0" parTransId="{4BD48075-7E38-47C6-B829-DE7D8F18DDC8}" sibTransId="{87A91419-8C3D-4FE1-88ED-39F6A6480315}"/>
    <dgm:cxn modelId="{463E799F-BA0A-4A92-AB4A-789364FED7F8}" type="presOf" srcId="{9F620483-BB28-4653-9FD2-C3AD348B2B1C}" destId="{76ED8EFF-BF87-4C42-BAEA-291273CA0C52}" srcOrd="0" destOrd="0" presId="urn:microsoft.com/office/officeart/2018/2/layout/IconVerticalSolidList"/>
    <dgm:cxn modelId="{E11200CE-0E19-4A92-995F-D9B4568C45ED}" type="presOf" srcId="{AC5DFDF4-AB08-4FCF-A5CF-6E19B6F32535}" destId="{189F907C-2EAE-4E91-BF8C-7F28621211C0}" srcOrd="0" destOrd="0" presId="urn:microsoft.com/office/officeart/2018/2/layout/IconVerticalSolidList"/>
    <dgm:cxn modelId="{C19E01C6-F9F0-4034-9A9A-C7D082B8A3E0}" type="presParOf" srcId="{76ED8EFF-BF87-4C42-BAEA-291273CA0C52}" destId="{82E0E40B-665C-404A-B974-FB2730906799}" srcOrd="0" destOrd="0" presId="urn:microsoft.com/office/officeart/2018/2/layout/IconVerticalSolidList"/>
    <dgm:cxn modelId="{764763DF-55E5-4BAE-B4B7-88D423B7C21E}" type="presParOf" srcId="{82E0E40B-665C-404A-B974-FB2730906799}" destId="{791A7D34-699F-4A7A-91B3-AA79FA509036}" srcOrd="0" destOrd="0" presId="urn:microsoft.com/office/officeart/2018/2/layout/IconVerticalSolidList"/>
    <dgm:cxn modelId="{717A945B-AA81-4E99-8485-10F09C7230D7}" type="presParOf" srcId="{82E0E40B-665C-404A-B974-FB2730906799}" destId="{62569B2A-21CA-49B5-8594-D2810B83CF44}" srcOrd="1" destOrd="0" presId="urn:microsoft.com/office/officeart/2018/2/layout/IconVerticalSolidList"/>
    <dgm:cxn modelId="{98C5EF42-EA2A-4491-8DB9-9B9CFBD078E0}" type="presParOf" srcId="{82E0E40B-665C-404A-B974-FB2730906799}" destId="{2BDC3BCE-F10C-4CE9-A629-5D4BDB597F02}" srcOrd="2" destOrd="0" presId="urn:microsoft.com/office/officeart/2018/2/layout/IconVerticalSolidList"/>
    <dgm:cxn modelId="{9CE5B9D4-5A7A-467C-AAD7-4360B7A382F5}" type="presParOf" srcId="{82E0E40B-665C-404A-B974-FB2730906799}" destId="{189F907C-2EAE-4E91-BF8C-7F28621211C0}" srcOrd="3" destOrd="0" presId="urn:microsoft.com/office/officeart/2018/2/layout/IconVerticalSoli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620483-BB28-4653-9FD2-C3AD348B2B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5DFDF4-AB08-4FCF-A5CF-6E19B6F32535}">
      <dgm:prSet/>
      <dgm:spPr/>
      <dgm:t>
        <a:bodyPr/>
        <a:lstStyle/>
        <a:p>
          <a:pPr>
            <a:lnSpc>
              <a:spcPct val="100000"/>
            </a:lnSpc>
          </a:pPr>
          <a:r>
            <a:rPr lang="en-IN" dirty="0"/>
            <a:t>Alteryx Designer and Tableau have stepped into intuitive, cloud native data preparation, blending, analytical solutions and data visualization that is accessible to anyone in the enterprise who interacts with data. There is also a strong focus on Cloud Computing and Artificial Intelligence. </a:t>
          </a:r>
          <a:endParaRPr lang="en-US" dirty="0"/>
        </a:p>
      </dgm:t>
    </dgm:pt>
    <dgm:pt modelId="{4BD48075-7E38-47C6-B829-DE7D8F18DDC8}" type="parTrans" cxnId="{75B5057F-83D4-4364-972A-3EFAD29AC8CE}">
      <dgm:prSet/>
      <dgm:spPr/>
      <dgm:t>
        <a:bodyPr/>
        <a:lstStyle/>
        <a:p>
          <a:endParaRPr lang="en-US"/>
        </a:p>
      </dgm:t>
    </dgm:pt>
    <dgm:pt modelId="{87A91419-8C3D-4FE1-88ED-39F6A6480315}" type="sibTrans" cxnId="{75B5057F-83D4-4364-972A-3EFAD29AC8CE}">
      <dgm:prSet/>
      <dgm:spPr/>
      <dgm:t>
        <a:bodyPr/>
        <a:lstStyle/>
        <a:p>
          <a:endParaRPr lang="en-US"/>
        </a:p>
      </dgm:t>
    </dgm:pt>
    <dgm:pt modelId="{32E6C7C7-587B-416C-BBF3-20B196A35A6A}">
      <dgm:prSet/>
      <dgm:spPr/>
      <dgm:t>
        <a:bodyPr/>
        <a:lstStyle/>
        <a:p>
          <a:pPr>
            <a:lnSpc>
              <a:spcPct val="100000"/>
            </a:lnSpc>
          </a:pPr>
          <a:r>
            <a:rPr lang="en-IN" dirty="0"/>
            <a:t>Other softwares in this category are also increasingly investing in Augmenting AI for intelligent data ingestion and processing.</a:t>
          </a:r>
          <a:endParaRPr lang="en-US" dirty="0"/>
        </a:p>
      </dgm:t>
    </dgm:pt>
    <dgm:pt modelId="{3F719E49-F002-42A2-88BB-21CC98CB0D93}" type="parTrans" cxnId="{641E45EF-0D6F-4531-B57D-A343A1635D06}">
      <dgm:prSet/>
      <dgm:spPr/>
      <dgm:t>
        <a:bodyPr/>
        <a:lstStyle/>
        <a:p>
          <a:endParaRPr lang="en-US"/>
        </a:p>
      </dgm:t>
    </dgm:pt>
    <dgm:pt modelId="{A15C6C76-F4C0-4377-A2D3-100AFF5A7E69}" type="sibTrans" cxnId="{641E45EF-0D6F-4531-B57D-A343A1635D06}">
      <dgm:prSet/>
      <dgm:spPr/>
      <dgm:t>
        <a:bodyPr/>
        <a:lstStyle/>
        <a:p>
          <a:endParaRPr lang="en-US"/>
        </a:p>
      </dgm:t>
    </dgm:pt>
    <dgm:pt modelId="{48C85FBC-5F78-46FF-82A5-6B948D334426}">
      <dgm:prSet/>
      <dgm:spPr/>
      <dgm:t>
        <a:bodyPr/>
        <a:lstStyle/>
        <a:p>
          <a:pPr>
            <a:lnSpc>
              <a:spcPct val="100000"/>
            </a:lnSpc>
          </a:pPr>
          <a:r>
            <a:rPr lang="en-US" dirty="0"/>
            <a:t>Other softwares in this category are also increasing their focus on Real Time Data Vizualization &amp; augmented virtual reality.</a:t>
          </a:r>
        </a:p>
      </dgm:t>
    </dgm:pt>
    <dgm:pt modelId="{1205E5E0-20B1-4A33-A4F8-94FD7D6AB61C}" type="parTrans" cxnId="{DC624187-E5D2-41B2-8BAD-811EBBE72958}">
      <dgm:prSet/>
      <dgm:spPr/>
      <dgm:t>
        <a:bodyPr/>
        <a:lstStyle/>
        <a:p>
          <a:endParaRPr lang="en-IN"/>
        </a:p>
      </dgm:t>
    </dgm:pt>
    <dgm:pt modelId="{E23FBA77-DE7E-4018-ADA6-299EFABA33D1}" type="sibTrans" cxnId="{DC624187-E5D2-41B2-8BAD-811EBBE72958}">
      <dgm:prSet/>
      <dgm:spPr/>
      <dgm:t>
        <a:bodyPr/>
        <a:lstStyle/>
        <a:p>
          <a:endParaRPr lang="en-IN"/>
        </a:p>
      </dgm:t>
    </dgm:pt>
    <dgm:pt modelId="{76ED8EFF-BF87-4C42-BAEA-291273CA0C52}" type="pres">
      <dgm:prSet presAssocID="{9F620483-BB28-4653-9FD2-C3AD348B2B1C}" presName="root" presStyleCnt="0">
        <dgm:presLayoutVars>
          <dgm:dir/>
          <dgm:resizeHandles val="exact"/>
        </dgm:presLayoutVars>
      </dgm:prSet>
      <dgm:spPr/>
    </dgm:pt>
    <dgm:pt modelId="{82E0E40B-665C-404A-B974-FB2730906799}" type="pres">
      <dgm:prSet presAssocID="{AC5DFDF4-AB08-4FCF-A5CF-6E19B6F32535}" presName="compNode" presStyleCnt="0"/>
      <dgm:spPr/>
    </dgm:pt>
    <dgm:pt modelId="{791A7D34-699F-4A7A-91B3-AA79FA509036}" type="pres">
      <dgm:prSet presAssocID="{AC5DFDF4-AB08-4FCF-A5CF-6E19B6F32535}" presName="bgRect" presStyleLbl="bgShp" presStyleIdx="0" presStyleCnt="3"/>
      <dgm:spPr/>
    </dgm:pt>
    <dgm:pt modelId="{62569B2A-21CA-49B5-8594-D2810B83CF44}" type="pres">
      <dgm:prSet presAssocID="{AC5DFDF4-AB08-4FCF-A5CF-6E19B6F3253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2BDC3BCE-F10C-4CE9-A629-5D4BDB597F02}" type="pres">
      <dgm:prSet presAssocID="{AC5DFDF4-AB08-4FCF-A5CF-6E19B6F32535}" presName="spaceRect" presStyleCnt="0"/>
      <dgm:spPr/>
    </dgm:pt>
    <dgm:pt modelId="{189F907C-2EAE-4E91-BF8C-7F28621211C0}" type="pres">
      <dgm:prSet presAssocID="{AC5DFDF4-AB08-4FCF-A5CF-6E19B6F32535}" presName="parTx" presStyleLbl="revTx" presStyleIdx="0" presStyleCnt="3">
        <dgm:presLayoutVars>
          <dgm:chMax val="0"/>
          <dgm:chPref val="0"/>
        </dgm:presLayoutVars>
      </dgm:prSet>
      <dgm:spPr/>
    </dgm:pt>
    <dgm:pt modelId="{490DD8FB-D477-43B1-A15F-9E76939E0636}" type="pres">
      <dgm:prSet presAssocID="{87A91419-8C3D-4FE1-88ED-39F6A6480315}" presName="sibTrans" presStyleCnt="0"/>
      <dgm:spPr/>
    </dgm:pt>
    <dgm:pt modelId="{B3D804E3-E5E3-4821-8F78-50CB973A9BE2}" type="pres">
      <dgm:prSet presAssocID="{32E6C7C7-587B-416C-BBF3-20B196A35A6A}" presName="compNode" presStyleCnt="0"/>
      <dgm:spPr/>
    </dgm:pt>
    <dgm:pt modelId="{F54C3609-A018-44D1-AE4C-3951A63F818A}" type="pres">
      <dgm:prSet presAssocID="{32E6C7C7-587B-416C-BBF3-20B196A35A6A}" presName="bgRect" presStyleLbl="bgShp" presStyleIdx="1" presStyleCnt="3"/>
      <dgm:spPr/>
    </dgm:pt>
    <dgm:pt modelId="{93845030-FFE9-4E15-8D56-588FA4671768}" type="pres">
      <dgm:prSet presAssocID="{32E6C7C7-587B-416C-BBF3-20B196A35A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EBB9F5C3-09B6-4FC1-862D-39A6A4876C93}" type="pres">
      <dgm:prSet presAssocID="{32E6C7C7-587B-416C-BBF3-20B196A35A6A}" presName="spaceRect" presStyleCnt="0"/>
      <dgm:spPr/>
    </dgm:pt>
    <dgm:pt modelId="{34B13EA4-9C73-4D10-A873-27CD2C8C5854}" type="pres">
      <dgm:prSet presAssocID="{32E6C7C7-587B-416C-BBF3-20B196A35A6A}" presName="parTx" presStyleLbl="revTx" presStyleIdx="1" presStyleCnt="3">
        <dgm:presLayoutVars>
          <dgm:chMax val="0"/>
          <dgm:chPref val="0"/>
        </dgm:presLayoutVars>
      </dgm:prSet>
      <dgm:spPr/>
    </dgm:pt>
    <dgm:pt modelId="{09B78FB0-644E-44BE-A60A-B628188F6864}" type="pres">
      <dgm:prSet presAssocID="{A15C6C76-F4C0-4377-A2D3-100AFF5A7E69}" presName="sibTrans" presStyleCnt="0"/>
      <dgm:spPr/>
    </dgm:pt>
    <dgm:pt modelId="{73E841AA-5DCB-478F-8C93-63FF22AF49A3}" type="pres">
      <dgm:prSet presAssocID="{48C85FBC-5F78-46FF-82A5-6B948D334426}" presName="compNode" presStyleCnt="0"/>
      <dgm:spPr/>
    </dgm:pt>
    <dgm:pt modelId="{BC82B15A-4945-4A04-BBE3-93A03D89AB9D}" type="pres">
      <dgm:prSet presAssocID="{48C85FBC-5F78-46FF-82A5-6B948D334426}" presName="bgRect" presStyleLbl="bgShp" presStyleIdx="2" presStyleCnt="3"/>
      <dgm:spPr/>
    </dgm:pt>
    <dgm:pt modelId="{6E107CAF-E952-48C5-8672-45FE6887C800}" type="pres">
      <dgm:prSet presAssocID="{48C85FBC-5F78-46FF-82A5-6B948D334426}"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AF9FB8E3-0796-480C-9AFE-AFAAA29BBBA9}" type="pres">
      <dgm:prSet presAssocID="{48C85FBC-5F78-46FF-82A5-6B948D334426}" presName="spaceRect" presStyleCnt="0"/>
      <dgm:spPr/>
    </dgm:pt>
    <dgm:pt modelId="{596B1AD6-EE3C-4F54-A93E-D563498D03C2}" type="pres">
      <dgm:prSet presAssocID="{48C85FBC-5F78-46FF-82A5-6B948D334426}" presName="parTx" presStyleLbl="revTx" presStyleIdx="2" presStyleCnt="3">
        <dgm:presLayoutVars>
          <dgm:chMax val="0"/>
          <dgm:chPref val="0"/>
        </dgm:presLayoutVars>
      </dgm:prSet>
      <dgm:spPr/>
    </dgm:pt>
  </dgm:ptLst>
  <dgm:cxnLst>
    <dgm:cxn modelId="{75B5057F-83D4-4364-972A-3EFAD29AC8CE}" srcId="{9F620483-BB28-4653-9FD2-C3AD348B2B1C}" destId="{AC5DFDF4-AB08-4FCF-A5CF-6E19B6F32535}" srcOrd="0" destOrd="0" parTransId="{4BD48075-7E38-47C6-B829-DE7D8F18DDC8}" sibTransId="{87A91419-8C3D-4FE1-88ED-39F6A6480315}"/>
    <dgm:cxn modelId="{DC624187-E5D2-41B2-8BAD-811EBBE72958}" srcId="{9F620483-BB28-4653-9FD2-C3AD348B2B1C}" destId="{48C85FBC-5F78-46FF-82A5-6B948D334426}" srcOrd="2" destOrd="0" parTransId="{1205E5E0-20B1-4A33-A4F8-94FD7D6AB61C}" sibTransId="{E23FBA77-DE7E-4018-ADA6-299EFABA33D1}"/>
    <dgm:cxn modelId="{463E799F-BA0A-4A92-AB4A-789364FED7F8}" type="presOf" srcId="{9F620483-BB28-4653-9FD2-C3AD348B2B1C}" destId="{76ED8EFF-BF87-4C42-BAEA-291273CA0C52}" srcOrd="0" destOrd="0" presId="urn:microsoft.com/office/officeart/2018/2/layout/IconVerticalSolidList"/>
    <dgm:cxn modelId="{248C58A7-BF4A-457C-A63D-CED009F8CFAD}" type="presOf" srcId="{32E6C7C7-587B-416C-BBF3-20B196A35A6A}" destId="{34B13EA4-9C73-4D10-A873-27CD2C8C5854}" srcOrd="0" destOrd="0" presId="urn:microsoft.com/office/officeart/2018/2/layout/IconVerticalSolidList"/>
    <dgm:cxn modelId="{E11200CE-0E19-4A92-995F-D9B4568C45ED}" type="presOf" srcId="{AC5DFDF4-AB08-4FCF-A5CF-6E19B6F32535}" destId="{189F907C-2EAE-4E91-BF8C-7F28621211C0}" srcOrd="0" destOrd="0" presId="urn:microsoft.com/office/officeart/2018/2/layout/IconVerticalSolidList"/>
    <dgm:cxn modelId="{641E45EF-0D6F-4531-B57D-A343A1635D06}" srcId="{9F620483-BB28-4653-9FD2-C3AD348B2B1C}" destId="{32E6C7C7-587B-416C-BBF3-20B196A35A6A}" srcOrd="1" destOrd="0" parTransId="{3F719E49-F002-42A2-88BB-21CC98CB0D93}" sibTransId="{A15C6C76-F4C0-4377-A2D3-100AFF5A7E69}"/>
    <dgm:cxn modelId="{1F0F16F9-D3FE-4A5E-AE80-BC718A6B0D66}" type="presOf" srcId="{48C85FBC-5F78-46FF-82A5-6B948D334426}" destId="{596B1AD6-EE3C-4F54-A93E-D563498D03C2}" srcOrd="0" destOrd="0" presId="urn:microsoft.com/office/officeart/2018/2/layout/IconVerticalSolidList"/>
    <dgm:cxn modelId="{C19E01C6-F9F0-4034-9A9A-C7D082B8A3E0}" type="presParOf" srcId="{76ED8EFF-BF87-4C42-BAEA-291273CA0C52}" destId="{82E0E40B-665C-404A-B974-FB2730906799}" srcOrd="0" destOrd="0" presId="urn:microsoft.com/office/officeart/2018/2/layout/IconVerticalSolidList"/>
    <dgm:cxn modelId="{764763DF-55E5-4BAE-B4B7-88D423B7C21E}" type="presParOf" srcId="{82E0E40B-665C-404A-B974-FB2730906799}" destId="{791A7D34-699F-4A7A-91B3-AA79FA509036}" srcOrd="0" destOrd="0" presId="urn:microsoft.com/office/officeart/2018/2/layout/IconVerticalSolidList"/>
    <dgm:cxn modelId="{717A945B-AA81-4E99-8485-10F09C7230D7}" type="presParOf" srcId="{82E0E40B-665C-404A-B974-FB2730906799}" destId="{62569B2A-21CA-49B5-8594-D2810B83CF44}" srcOrd="1" destOrd="0" presId="urn:microsoft.com/office/officeart/2018/2/layout/IconVerticalSolidList"/>
    <dgm:cxn modelId="{98C5EF42-EA2A-4491-8DB9-9B9CFBD078E0}" type="presParOf" srcId="{82E0E40B-665C-404A-B974-FB2730906799}" destId="{2BDC3BCE-F10C-4CE9-A629-5D4BDB597F02}" srcOrd="2" destOrd="0" presId="urn:microsoft.com/office/officeart/2018/2/layout/IconVerticalSolidList"/>
    <dgm:cxn modelId="{9CE5B9D4-5A7A-467C-AAD7-4360B7A382F5}" type="presParOf" srcId="{82E0E40B-665C-404A-B974-FB2730906799}" destId="{189F907C-2EAE-4E91-BF8C-7F28621211C0}" srcOrd="3" destOrd="0" presId="urn:microsoft.com/office/officeart/2018/2/layout/IconVerticalSolidList"/>
    <dgm:cxn modelId="{17859F03-750D-4368-8A94-AC7D1C60E69E}" type="presParOf" srcId="{76ED8EFF-BF87-4C42-BAEA-291273CA0C52}" destId="{490DD8FB-D477-43B1-A15F-9E76939E0636}" srcOrd="1" destOrd="0" presId="urn:microsoft.com/office/officeart/2018/2/layout/IconVerticalSolidList"/>
    <dgm:cxn modelId="{DE6BB08D-B0A9-46E8-9066-B8374823842B}" type="presParOf" srcId="{76ED8EFF-BF87-4C42-BAEA-291273CA0C52}" destId="{B3D804E3-E5E3-4821-8F78-50CB973A9BE2}" srcOrd="2" destOrd="0" presId="urn:microsoft.com/office/officeart/2018/2/layout/IconVerticalSolidList"/>
    <dgm:cxn modelId="{515BF6C4-D26A-43A1-9F1F-B326A7958A44}" type="presParOf" srcId="{B3D804E3-E5E3-4821-8F78-50CB973A9BE2}" destId="{F54C3609-A018-44D1-AE4C-3951A63F818A}" srcOrd="0" destOrd="0" presId="urn:microsoft.com/office/officeart/2018/2/layout/IconVerticalSolidList"/>
    <dgm:cxn modelId="{A5D05D24-A23C-430D-A4F4-A760E076750B}" type="presParOf" srcId="{B3D804E3-E5E3-4821-8F78-50CB973A9BE2}" destId="{93845030-FFE9-4E15-8D56-588FA4671768}" srcOrd="1" destOrd="0" presId="urn:microsoft.com/office/officeart/2018/2/layout/IconVerticalSolidList"/>
    <dgm:cxn modelId="{7400A3E6-118B-4911-937B-47A3549E03E3}" type="presParOf" srcId="{B3D804E3-E5E3-4821-8F78-50CB973A9BE2}" destId="{EBB9F5C3-09B6-4FC1-862D-39A6A4876C93}" srcOrd="2" destOrd="0" presId="urn:microsoft.com/office/officeart/2018/2/layout/IconVerticalSolidList"/>
    <dgm:cxn modelId="{7E90420D-CA02-4FCB-9D33-EC1C406A6A49}" type="presParOf" srcId="{B3D804E3-E5E3-4821-8F78-50CB973A9BE2}" destId="{34B13EA4-9C73-4D10-A873-27CD2C8C5854}" srcOrd="3" destOrd="0" presId="urn:microsoft.com/office/officeart/2018/2/layout/IconVerticalSolidList"/>
    <dgm:cxn modelId="{79B5E885-8F64-4A0D-9C92-17F8ADCF2843}" type="presParOf" srcId="{76ED8EFF-BF87-4C42-BAEA-291273CA0C52}" destId="{09B78FB0-644E-44BE-A60A-B628188F6864}" srcOrd="3" destOrd="0" presId="urn:microsoft.com/office/officeart/2018/2/layout/IconVerticalSolidList"/>
    <dgm:cxn modelId="{9613E190-E286-49FC-871F-ED9BAE8DA367}" type="presParOf" srcId="{76ED8EFF-BF87-4C42-BAEA-291273CA0C52}" destId="{73E841AA-5DCB-478F-8C93-63FF22AF49A3}" srcOrd="4" destOrd="0" presId="urn:microsoft.com/office/officeart/2018/2/layout/IconVerticalSolidList"/>
    <dgm:cxn modelId="{660CB107-4B34-46EA-B56D-4177DCB9D89F}" type="presParOf" srcId="{73E841AA-5DCB-478F-8C93-63FF22AF49A3}" destId="{BC82B15A-4945-4A04-BBE3-93A03D89AB9D}" srcOrd="0" destOrd="0" presId="urn:microsoft.com/office/officeart/2018/2/layout/IconVerticalSolidList"/>
    <dgm:cxn modelId="{0EAF856B-E659-4C25-8F59-2E95F860A05C}" type="presParOf" srcId="{73E841AA-5DCB-478F-8C93-63FF22AF49A3}" destId="{6E107CAF-E952-48C5-8672-45FE6887C800}" srcOrd="1" destOrd="0" presId="urn:microsoft.com/office/officeart/2018/2/layout/IconVerticalSolidList"/>
    <dgm:cxn modelId="{FA5C354D-4873-4AAE-BA20-32A333314233}" type="presParOf" srcId="{73E841AA-5DCB-478F-8C93-63FF22AF49A3}" destId="{AF9FB8E3-0796-480C-9AFE-AFAAA29BBBA9}" srcOrd="2" destOrd="0" presId="urn:microsoft.com/office/officeart/2018/2/layout/IconVerticalSolidList"/>
    <dgm:cxn modelId="{5D0467C9-7C68-4433-9162-4FC4462239CF}" type="presParOf" srcId="{73E841AA-5DCB-478F-8C93-63FF22AF49A3}" destId="{596B1AD6-EE3C-4F54-A93E-D563498D03C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504DB-EB1A-4ED8-B3FD-F43495CF12F0}">
      <dsp:nvSpPr>
        <dsp:cNvPr id="0" name=""/>
        <dsp:cNvSpPr/>
      </dsp:nvSpPr>
      <dsp:spPr>
        <a:xfrm>
          <a:off x="0" y="1698"/>
          <a:ext cx="9618133" cy="861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A0DC3-44B1-4408-A32E-882552A1E10C}">
      <dsp:nvSpPr>
        <dsp:cNvPr id="0" name=""/>
        <dsp:cNvSpPr/>
      </dsp:nvSpPr>
      <dsp:spPr>
        <a:xfrm>
          <a:off x="260473" y="195439"/>
          <a:ext cx="473588" cy="473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F395AA-6C3E-45B5-8839-33B6FC6452F1}">
      <dsp:nvSpPr>
        <dsp:cNvPr id="0" name=""/>
        <dsp:cNvSpPr/>
      </dsp:nvSpPr>
      <dsp:spPr>
        <a:xfrm>
          <a:off x="994536" y="1698"/>
          <a:ext cx="8623596" cy="86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30" tIns="91130" rIns="91130" bIns="91130" numCol="1" spcCol="1270" anchor="ctr" anchorCtr="0">
          <a:noAutofit/>
        </a:bodyPr>
        <a:lstStyle/>
        <a:p>
          <a:pPr marL="0" lvl="0" indent="0" algn="l" defTabSz="711200">
            <a:lnSpc>
              <a:spcPct val="90000"/>
            </a:lnSpc>
            <a:spcBef>
              <a:spcPct val="0"/>
            </a:spcBef>
            <a:spcAft>
              <a:spcPct val="35000"/>
            </a:spcAft>
            <a:buNone/>
          </a:pPr>
          <a:r>
            <a:rPr lang="en-US" sz="1600" kern="1200" dirty="0"/>
            <a:t>ABC Beer Company is trying to improve its sales revenue model</a:t>
          </a:r>
        </a:p>
      </dsp:txBody>
      <dsp:txXfrm>
        <a:off x="994536" y="1698"/>
        <a:ext cx="8623596" cy="861070"/>
      </dsp:txXfrm>
    </dsp:sp>
    <dsp:sp modelId="{6537856A-0D51-4AD4-B750-C75553BACC99}">
      <dsp:nvSpPr>
        <dsp:cNvPr id="0" name=""/>
        <dsp:cNvSpPr/>
      </dsp:nvSpPr>
      <dsp:spPr>
        <a:xfrm>
          <a:off x="0" y="1078036"/>
          <a:ext cx="9618133" cy="861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037BE-CA7C-4A4F-8B28-8E054939B995}">
      <dsp:nvSpPr>
        <dsp:cNvPr id="0" name=""/>
        <dsp:cNvSpPr/>
      </dsp:nvSpPr>
      <dsp:spPr>
        <a:xfrm>
          <a:off x="260473" y="1271777"/>
          <a:ext cx="473588" cy="473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7AA947-A602-4A96-8685-8458669509E8}">
      <dsp:nvSpPr>
        <dsp:cNvPr id="0" name=""/>
        <dsp:cNvSpPr/>
      </dsp:nvSpPr>
      <dsp:spPr>
        <a:xfrm>
          <a:off x="994536" y="1078036"/>
          <a:ext cx="8623596" cy="86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30" tIns="91130" rIns="91130" bIns="91130" numCol="1" spcCol="1270" anchor="ctr" anchorCtr="0">
          <a:noAutofit/>
        </a:bodyPr>
        <a:lstStyle/>
        <a:p>
          <a:pPr marL="0" lvl="0" indent="0" algn="l" defTabSz="711200">
            <a:lnSpc>
              <a:spcPct val="90000"/>
            </a:lnSpc>
            <a:spcBef>
              <a:spcPct val="0"/>
            </a:spcBef>
            <a:spcAft>
              <a:spcPct val="35000"/>
            </a:spcAft>
            <a:buNone/>
          </a:pPr>
          <a:r>
            <a:rPr lang="en-US" sz="1600" kern="1200" dirty="0"/>
            <a:t>ABC Beer Company has consulted Cincinnati Raptors for getting a solution to their business case scenario of improving its sales model</a:t>
          </a:r>
        </a:p>
      </dsp:txBody>
      <dsp:txXfrm>
        <a:off x="994536" y="1078036"/>
        <a:ext cx="8623596" cy="861070"/>
      </dsp:txXfrm>
    </dsp:sp>
    <dsp:sp modelId="{804B6555-A6E1-4F9C-89FC-F0A31D3EFB56}">
      <dsp:nvSpPr>
        <dsp:cNvPr id="0" name=""/>
        <dsp:cNvSpPr/>
      </dsp:nvSpPr>
      <dsp:spPr>
        <a:xfrm>
          <a:off x="0" y="2154374"/>
          <a:ext cx="9618133" cy="861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9021B0-AB1D-4C06-A0A4-81A8C32A1365}">
      <dsp:nvSpPr>
        <dsp:cNvPr id="0" name=""/>
        <dsp:cNvSpPr/>
      </dsp:nvSpPr>
      <dsp:spPr>
        <a:xfrm>
          <a:off x="260473" y="2348115"/>
          <a:ext cx="473588" cy="4735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C2DCDB-595E-43BA-8886-774F78A65A5F}">
      <dsp:nvSpPr>
        <dsp:cNvPr id="0" name=""/>
        <dsp:cNvSpPr/>
      </dsp:nvSpPr>
      <dsp:spPr>
        <a:xfrm>
          <a:off x="994536" y="2154374"/>
          <a:ext cx="8623596" cy="86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30" tIns="91130" rIns="91130" bIns="91130" numCol="1" spcCol="1270" anchor="ctr" anchorCtr="0">
          <a:noAutofit/>
        </a:bodyPr>
        <a:lstStyle/>
        <a:p>
          <a:pPr marL="0" lvl="0" indent="0" algn="l" defTabSz="711200">
            <a:lnSpc>
              <a:spcPct val="90000"/>
            </a:lnSpc>
            <a:spcBef>
              <a:spcPct val="0"/>
            </a:spcBef>
            <a:spcAft>
              <a:spcPct val="35000"/>
            </a:spcAft>
            <a:buNone/>
          </a:pPr>
          <a:r>
            <a:rPr lang="en-US" sz="1600" kern="1200" dirty="0"/>
            <a:t>We aim to perform Market Segmentation incorporating predictive analytics &amp; K-Means clustering, based on the qualitative values </a:t>
          </a:r>
          <a:r>
            <a:rPr lang="en-US" sz="1600" kern="1200" dirty="0" err="1"/>
            <a:t>ie</a:t>
          </a:r>
          <a:r>
            <a:rPr lang="en-US" sz="1600" kern="1200" dirty="0"/>
            <a:t>. IBU(International Bitterness Units) and ABV(Alcohol by volume) of each beer </a:t>
          </a:r>
        </a:p>
      </dsp:txBody>
      <dsp:txXfrm>
        <a:off x="994536" y="2154374"/>
        <a:ext cx="8623596" cy="861070"/>
      </dsp:txXfrm>
    </dsp:sp>
    <dsp:sp modelId="{763B872B-2914-49D9-BB75-B2AFC660D5F4}">
      <dsp:nvSpPr>
        <dsp:cNvPr id="0" name=""/>
        <dsp:cNvSpPr/>
      </dsp:nvSpPr>
      <dsp:spPr>
        <a:xfrm>
          <a:off x="0" y="3230712"/>
          <a:ext cx="9618133" cy="861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AD5BA-ECBF-4511-B800-8FE82F67B57C}">
      <dsp:nvSpPr>
        <dsp:cNvPr id="0" name=""/>
        <dsp:cNvSpPr/>
      </dsp:nvSpPr>
      <dsp:spPr>
        <a:xfrm>
          <a:off x="260473" y="3424453"/>
          <a:ext cx="473588" cy="4735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982117-3B1B-4840-B576-BBEB8F77E0A0}">
      <dsp:nvSpPr>
        <dsp:cNvPr id="0" name=""/>
        <dsp:cNvSpPr/>
      </dsp:nvSpPr>
      <dsp:spPr>
        <a:xfrm>
          <a:off x="994536" y="3230712"/>
          <a:ext cx="8623596" cy="86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30" tIns="91130" rIns="91130" bIns="91130" numCol="1" spcCol="1270" anchor="ctr" anchorCtr="0">
          <a:noAutofit/>
        </a:bodyPr>
        <a:lstStyle/>
        <a:p>
          <a:pPr marL="0" lvl="0" indent="0" algn="l" defTabSz="711200">
            <a:lnSpc>
              <a:spcPct val="90000"/>
            </a:lnSpc>
            <a:spcBef>
              <a:spcPct val="0"/>
            </a:spcBef>
            <a:spcAft>
              <a:spcPct val="35000"/>
            </a:spcAft>
            <a:buNone/>
          </a:pPr>
          <a:r>
            <a:rPr lang="en-US" sz="1600" kern="1200" dirty="0"/>
            <a:t>Beer segmentation is correlated to segmentation of breweries as well, since we have associated data of specialty of beer at each brewery</a:t>
          </a:r>
        </a:p>
      </dsp:txBody>
      <dsp:txXfrm>
        <a:off x="994536" y="3230712"/>
        <a:ext cx="8623596" cy="861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CE82B-612A-4EFA-8E5B-1990BBC1A845}">
      <dsp:nvSpPr>
        <dsp:cNvPr id="0" name=""/>
        <dsp:cNvSpPr/>
      </dsp:nvSpPr>
      <dsp:spPr>
        <a:xfrm>
          <a:off x="0" y="847965"/>
          <a:ext cx="11574684" cy="15654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776A25-757A-4232-81A9-D7CE505FA7E5}">
      <dsp:nvSpPr>
        <dsp:cNvPr id="0" name=""/>
        <dsp:cNvSpPr/>
      </dsp:nvSpPr>
      <dsp:spPr>
        <a:xfrm>
          <a:off x="473556" y="1200197"/>
          <a:ext cx="861011" cy="8610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C4A68D-F513-4E57-9EF2-FCE5448789BE}">
      <dsp:nvSpPr>
        <dsp:cNvPr id="0" name=""/>
        <dsp:cNvSpPr/>
      </dsp:nvSpPr>
      <dsp:spPr>
        <a:xfrm>
          <a:off x="1808124" y="847965"/>
          <a:ext cx="9766559" cy="1565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680" tIns="165680" rIns="165680" bIns="165680" numCol="1" spcCol="1270" anchor="ctr" anchorCtr="0">
          <a:noAutofit/>
        </a:bodyPr>
        <a:lstStyle/>
        <a:p>
          <a:pPr marL="0" lvl="0" indent="0" algn="l" defTabSz="711200">
            <a:lnSpc>
              <a:spcPct val="100000"/>
            </a:lnSpc>
            <a:spcBef>
              <a:spcPct val="0"/>
            </a:spcBef>
            <a:spcAft>
              <a:spcPct val="35000"/>
            </a:spcAft>
            <a:buNone/>
          </a:pPr>
          <a:r>
            <a:rPr lang="en-US" sz="1600" kern="1200" dirty="0"/>
            <a:t>Some of the Key Alternatives for Alteryx Designer in the broad category of data preparation, data blending and advanced analytics are SAS, SAP Advanced Analytics, Salesforce, </a:t>
          </a:r>
          <a:r>
            <a:rPr lang="en-IN" sz="1600" kern="1200" dirty="0"/>
            <a:t>Microsoft, IBM, Oracle, Teradata and Informatica.</a:t>
          </a:r>
          <a:endParaRPr lang="en-US" sz="1600" kern="1200" dirty="0"/>
        </a:p>
      </dsp:txBody>
      <dsp:txXfrm>
        <a:off x="1808124" y="847965"/>
        <a:ext cx="9766559" cy="1565475"/>
      </dsp:txXfrm>
    </dsp:sp>
    <dsp:sp modelId="{B86270FE-00BF-4E9A-A452-CE5B26CE9A57}">
      <dsp:nvSpPr>
        <dsp:cNvPr id="0" name=""/>
        <dsp:cNvSpPr/>
      </dsp:nvSpPr>
      <dsp:spPr>
        <a:xfrm>
          <a:off x="0" y="2804810"/>
          <a:ext cx="11574684" cy="15654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D4F45-B860-45C8-B7FE-1F29C716A797}">
      <dsp:nvSpPr>
        <dsp:cNvPr id="0" name=""/>
        <dsp:cNvSpPr/>
      </dsp:nvSpPr>
      <dsp:spPr>
        <a:xfrm>
          <a:off x="473556" y="3157042"/>
          <a:ext cx="861011" cy="8610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FC6685-F333-49F2-901E-0D8E1161E39F}">
      <dsp:nvSpPr>
        <dsp:cNvPr id="0" name=""/>
        <dsp:cNvSpPr/>
      </dsp:nvSpPr>
      <dsp:spPr>
        <a:xfrm>
          <a:off x="1808124" y="2804810"/>
          <a:ext cx="9766559" cy="1565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680" tIns="165680" rIns="165680" bIns="165680" numCol="1" spcCol="1270" anchor="ctr" anchorCtr="0">
          <a:noAutofit/>
        </a:bodyPr>
        <a:lstStyle/>
        <a:p>
          <a:pPr marL="0" lvl="0" indent="0" algn="l" defTabSz="711200">
            <a:lnSpc>
              <a:spcPct val="100000"/>
            </a:lnSpc>
            <a:spcBef>
              <a:spcPct val="0"/>
            </a:spcBef>
            <a:spcAft>
              <a:spcPct val="35000"/>
            </a:spcAft>
            <a:buNone/>
          </a:pPr>
          <a:r>
            <a:rPr lang="en-US" sz="1600" kern="1200" dirty="0"/>
            <a:t>Key Alternatives for Tableau Public in the broad category of data visualization are Microsoft Power BI, QlikView, SAP Advanced Analytics &amp; Tableau. </a:t>
          </a:r>
        </a:p>
      </dsp:txBody>
      <dsp:txXfrm>
        <a:off x="1808124" y="2804810"/>
        <a:ext cx="9766559" cy="15654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A7D34-699F-4A7A-91B3-AA79FA509036}">
      <dsp:nvSpPr>
        <dsp:cNvPr id="0" name=""/>
        <dsp:cNvSpPr/>
      </dsp:nvSpPr>
      <dsp:spPr>
        <a:xfrm>
          <a:off x="0" y="543827"/>
          <a:ext cx="10407569" cy="435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69B2A-21CA-49B5-8594-D2810B83CF44}">
      <dsp:nvSpPr>
        <dsp:cNvPr id="0" name=""/>
        <dsp:cNvSpPr/>
      </dsp:nvSpPr>
      <dsp:spPr>
        <a:xfrm>
          <a:off x="131748" y="606117"/>
          <a:ext cx="239543" cy="2395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9F907C-2EAE-4E91-BF8C-7F28621211C0}">
      <dsp:nvSpPr>
        <dsp:cNvPr id="0" name=""/>
        <dsp:cNvSpPr/>
      </dsp:nvSpPr>
      <dsp:spPr>
        <a:xfrm>
          <a:off x="503041" y="508122"/>
          <a:ext cx="9904527" cy="435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094" tIns="46094" rIns="46094" bIns="46094" numCol="1" spcCol="1270" anchor="ctr" anchorCtr="0">
          <a:noAutofit/>
        </a:bodyPr>
        <a:lstStyle/>
        <a:p>
          <a:pPr marL="0" lvl="0" indent="0" algn="l" defTabSz="711200">
            <a:lnSpc>
              <a:spcPct val="100000"/>
            </a:lnSpc>
            <a:spcBef>
              <a:spcPct val="0"/>
            </a:spcBef>
            <a:spcAft>
              <a:spcPct val="35000"/>
            </a:spcAft>
            <a:buNone/>
          </a:pPr>
          <a:r>
            <a:rPr lang="en-IN" sz="1600" kern="1200" dirty="0"/>
            <a:t>Overall specific to our Business Use Case, we recommend the use of Alteryx Designer And Tableau Public</a:t>
          </a:r>
          <a:endParaRPr lang="en-US" sz="1600" kern="1200" dirty="0"/>
        </a:p>
      </dsp:txBody>
      <dsp:txXfrm>
        <a:off x="503041" y="508122"/>
        <a:ext cx="9904527" cy="4355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B7B47-B783-42BE-9B0B-9BE7C97CF874}">
      <dsp:nvSpPr>
        <dsp:cNvPr id="0" name=""/>
        <dsp:cNvSpPr/>
      </dsp:nvSpPr>
      <dsp:spPr>
        <a:xfrm>
          <a:off x="0" y="452"/>
          <a:ext cx="5081745" cy="0"/>
        </a:xfrm>
        <a:prstGeom prst="lin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004056B-E30A-43FF-90BB-FC3E521917A6}">
      <dsp:nvSpPr>
        <dsp:cNvPr id="0" name=""/>
        <dsp:cNvSpPr/>
      </dsp:nvSpPr>
      <dsp:spPr>
        <a:xfrm>
          <a:off x="0" y="452"/>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It saves a lot of time as we don't need to write pages of code using a statistical language like R/Python to implement K Means Clustering</a:t>
          </a:r>
        </a:p>
      </dsp:txBody>
      <dsp:txXfrm>
        <a:off x="0" y="452"/>
        <a:ext cx="5081745" cy="741721"/>
      </dsp:txXfrm>
    </dsp:sp>
    <dsp:sp modelId="{2E1A5003-6187-48E3-A81E-BB92A4F93E1D}">
      <dsp:nvSpPr>
        <dsp:cNvPr id="0" name=""/>
        <dsp:cNvSpPr/>
      </dsp:nvSpPr>
      <dsp:spPr>
        <a:xfrm>
          <a:off x="0" y="742174"/>
          <a:ext cx="5081745" cy="0"/>
        </a:xfrm>
        <a:prstGeom prst="line">
          <a:avLst/>
        </a:prstGeom>
        <a:gradFill rotWithShape="0">
          <a:gsLst>
            <a:gs pos="0">
              <a:schemeClr val="accent2">
                <a:hueOff val="-741071"/>
                <a:satOff val="3550"/>
                <a:lumOff val="3284"/>
                <a:alphaOff val="0"/>
                <a:tint val="96000"/>
                <a:lumMod val="100000"/>
              </a:schemeClr>
            </a:gs>
            <a:gs pos="78000">
              <a:schemeClr val="accent2">
                <a:hueOff val="-741071"/>
                <a:satOff val="3550"/>
                <a:lumOff val="3284"/>
                <a:alphaOff val="0"/>
                <a:shade val="94000"/>
                <a:lumMod val="94000"/>
              </a:schemeClr>
            </a:gs>
          </a:gsLst>
          <a:lin ang="5400000" scaled="0"/>
        </a:gradFill>
        <a:ln w="12700" cap="rnd" cmpd="sng" algn="ctr">
          <a:solidFill>
            <a:schemeClr val="accent2">
              <a:hueOff val="-741071"/>
              <a:satOff val="3550"/>
              <a:lumOff val="3284"/>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0A6FDE-1D6F-406A-917B-BD4292164805}">
      <dsp:nvSpPr>
        <dsp:cNvPr id="0" name=""/>
        <dsp:cNvSpPr/>
      </dsp:nvSpPr>
      <dsp:spPr>
        <a:xfrm>
          <a:off x="0" y="742174"/>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Identification of error is easily achieved along with the quick creation of data flow and workflow</a:t>
          </a:r>
        </a:p>
      </dsp:txBody>
      <dsp:txXfrm>
        <a:off x="0" y="742174"/>
        <a:ext cx="5081745" cy="741721"/>
      </dsp:txXfrm>
    </dsp:sp>
    <dsp:sp modelId="{E6E0AA28-B838-49A3-B94A-393A6D40D8CA}">
      <dsp:nvSpPr>
        <dsp:cNvPr id="0" name=""/>
        <dsp:cNvSpPr/>
      </dsp:nvSpPr>
      <dsp:spPr>
        <a:xfrm>
          <a:off x="0" y="1483896"/>
          <a:ext cx="5081745" cy="0"/>
        </a:xfrm>
        <a:prstGeom prst="line">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w="12700" cap="rnd" cmpd="sng" algn="ctr">
          <a:solidFill>
            <a:schemeClr val="accent2">
              <a:hueOff val="-1482143"/>
              <a:satOff val="7100"/>
              <a:lumOff val="6569"/>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81BD30F-7E53-4958-B8C3-3307CA8D5E3D}">
      <dsp:nvSpPr>
        <dsp:cNvPr id="0" name=""/>
        <dsp:cNvSpPr/>
      </dsp:nvSpPr>
      <dsp:spPr>
        <a:xfrm>
          <a:off x="0" y="1483896"/>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Tableau Public simplifies the analysis of data which would provide the customer a storytelling model</a:t>
          </a:r>
        </a:p>
      </dsp:txBody>
      <dsp:txXfrm>
        <a:off x="0" y="1483896"/>
        <a:ext cx="5081745" cy="741721"/>
      </dsp:txXfrm>
    </dsp:sp>
    <dsp:sp modelId="{0083109E-6608-403D-978F-947AA0F0C6B5}">
      <dsp:nvSpPr>
        <dsp:cNvPr id="0" name=""/>
        <dsp:cNvSpPr/>
      </dsp:nvSpPr>
      <dsp:spPr>
        <a:xfrm>
          <a:off x="0" y="2225617"/>
          <a:ext cx="5081745" cy="0"/>
        </a:xfrm>
        <a:prstGeom prst="line">
          <a:avLst/>
        </a:prstGeom>
        <a:gradFill rotWithShape="0">
          <a:gsLst>
            <a:gs pos="0">
              <a:schemeClr val="accent2">
                <a:hueOff val="-2223214"/>
                <a:satOff val="10650"/>
                <a:lumOff val="9853"/>
                <a:alphaOff val="0"/>
                <a:tint val="96000"/>
                <a:lumMod val="100000"/>
              </a:schemeClr>
            </a:gs>
            <a:gs pos="78000">
              <a:schemeClr val="accent2">
                <a:hueOff val="-2223214"/>
                <a:satOff val="10650"/>
                <a:lumOff val="9853"/>
                <a:alphaOff val="0"/>
                <a:shade val="94000"/>
                <a:lumMod val="94000"/>
              </a:schemeClr>
            </a:gs>
          </a:gsLst>
          <a:lin ang="5400000" scaled="0"/>
        </a:gradFill>
        <a:ln w="12700" cap="rnd" cmpd="sng" algn="ctr">
          <a:solidFill>
            <a:schemeClr val="accent2">
              <a:hueOff val="-2223214"/>
              <a:satOff val="10650"/>
              <a:lumOff val="9853"/>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ECC3B43-C3BB-46AA-82B0-597CE75EF19A}">
      <dsp:nvSpPr>
        <dsp:cNvPr id="0" name=""/>
        <dsp:cNvSpPr/>
      </dsp:nvSpPr>
      <dsp:spPr>
        <a:xfrm>
          <a:off x="0" y="2225617"/>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Helps to do visual analytics, discover new insights and engage others</a:t>
          </a:r>
        </a:p>
      </dsp:txBody>
      <dsp:txXfrm>
        <a:off x="0" y="2225617"/>
        <a:ext cx="5081745" cy="741721"/>
      </dsp:txXfrm>
    </dsp:sp>
    <dsp:sp modelId="{137BB203-B50A-478D-8C2A-B13BB06487C8}">
      <dsp:nvSpPr>
        <dsp:cNvPr id="0" name=""/>
        <dsp:cNvSpPr/>
      </dsp:nvSpPr>
      <dsp:spPr>
        <a:xfrm>
          <a:off x="0" y="2967339"/>
          <a:ext cx="5081745" cy="0"/>
        </a:xfrm>
        <a:prstGeom prst="line">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w="12700" cap="rnd" cmpd="sng" algn="ctr">
          <a:solidFill>
            <a:schemeClr val="accent2">
              <a:hueOff val="-2964286"/>
              <a:satOff val="14200"/>
              <a:lumOff val="13137"/>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9211B45-F074-42DC-93F4-1CE99E8DD05F}">
      <dsp:nvSpPr>
        <dsp:cNvPr id="0" name=""/>
        <dsp:cNvSpPr/>
      </dsp:nvSpPr>
      <dsp:spPr>
        <a:xfrm>
          <a:off x="0" y="2967339"/>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Tableau can handle millions of rows of data with ease with an option to show live data with connections to different data sources</a:t>
          </a:r>
        </a:p>
      </dsp:txBody>
      <dsp:txXfrm>
        <a:off x="0" y="2967339"/>
        <a:ext cx="5081745" cy="7417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B7B47-B783-42BE-9B0B-9BE7C97CF874}">
      <dsp:nvSpPr>
        <dsp:cNvPr id="0" name=""/>
        <dsp:cNvSpPr/>
      </dsp:nvSpPr>
      <dsp:spPr>
        <a:xfrm>
          <a:off x="0" y="452"/>
          <a:ext cx="5081745" cy="0"/>
        </a:xfrm>
        <a:prstGeom prst="lin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004056B-E30A-43FF-90BB-FC3E521917A6}">
      <dsp:nvSpPr>
        <dsp:cNvPr id="0" name=""/>
        <dsp:cNvSpPr/>
      </dsp:nvSpPr>
      <dsp:spPr>
        <a:xfrm>
          <a:off x="0" y="452"/>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Depending on the business scenario, the workflows could be complex to build especially while incorporating macros</a:t>
          </a:r>
        </a:p>
      </dsp:txBody>
      <dsp:txXfrm>
        <a:off x="0" y="452"/>
        <a:ext cx="5081745" cy="741721"/>
      </dsp:txXfrm>
    </dsp:sp>
    <dsp:sp modelId="{2E1A5003-6187-48E3-A81E-BB92A4F93E1D}">
      <dsp:nvSpPr>
        <dsp:cNvPr id="0" name=""/>
        <dsp:cNvSpPr/>
      </dsp:nvSpPr>
      <dsp:spPr>
        <a:xfrm>
          <a:off x="0" y="742174"/>
          <a:ext cx="5081745" cy="0"/>
        </a:xfrm>
        <a:prstGeom prst="line">
          <a:avLst/>
        </a:prstGeom>
        <a:gradFill rotWithShape="0">
          <a:gsLst>
            <a:gs pos="0">
              <a:schemeClr val="accent2">
                <a:hueOff val="-741071"/>
                <a:satOff val="3550"/>
                <a:lumOff val="3284"/>
                <a:alphaOff val="0"/>
                <a:tint val="96000"/>
                <a:lumMod val="100000"/>
              </a:schemeClr>
            </a:gs>
            <a:gs pos="78000">
              <a:schemeClr val="accent2">
                <a:hueOff val="-741071"/>
                <a:satOff val="3550"/>
                <a:lumOff val="3284"/>
                <a:alphaOff val="0"/>
                <a:shade val="94000"/>
                <a:lumMod val="94000"/>
              </a:schemeClr>
            </a:gs>
          </a:gsLst>
          <a:lin ang="5400000" scaled="0"/>
        </a:gradFill>
        <a:ln w="12700" cap="rnd" cmpd="sng" algn="ctr">
          <a:solidFill>
            <a:schemeClr val="accent2">
              <a:hueOff val="-741071"/>
              <a:satOff val="3550"/>
              <a:lumOff val="3284"/>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0A6FDE-1D6F-406A-917B-BD4292164805}">
      <dsp:nvSpPr>
        <dsp:cNvPr id="0" name=""/>
        <dsp:cNvSpPr/>
      </dsp:nvSpPr>
      <dsp:spPr>
        <a:xfrm>
          <a:off x="0" y="742174"/>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Not favorable to use when multiple users try to access the same workflow on a server as it becomes unstable and frequently crashes</a:t>
          </a:r>
        </a:p>
      </dsp:txBody>
      <dsp:txXfrm>
        <a:off x="0" y="742174"/>
        <a:ext cx="5081745" cy="741721"/>
      </dsp:txXfrm>
    </dsp:sp>
    <dsp:sp modelId="{E6E0AA28-B838-49A3-B94A-393A6D40D8CA}">
      <dsp:nvSpPr>
        <dsp:cNvPr id="0" name=""/>
        <dsp:cNvSpPr/>
      </dsp:nvSpPr>
      <dsp:spPr>
        <a:xfrm>
          <a:off x="0" y="1483896"/>
          <a:ext cx="5081745" cy="0"/>
        </a:xfrm>
        <a:prstGeom prst="line">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w="12700" cap="rnd" cmpd="sng" algn="ctr">
          <a:solidFill>
            <a:schemeClr val="accent2">
              <a:hueOff val="-1482143"/>
              <a:satOff val="7100"/>
              <a:lumOff val="6569"/>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81BD30F-7E53-4958-B8C3-3307CA8D5E3D}">
      <dsp:nvSpPr>
        <dsp:cNvPr id="0" name=""/>
        <dsp:cNvSpPr/>
      </dsp:nvSpPr>
      <dsp:spPr>
        <a:xfrm>
          <a:off x="0" y="1483896"/>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Tableau focuses primarily on visualization and cannot work perfectly with uncleaned data</a:t>
          </a:r>
        </a:p>
      </dsp:txBody>
      <dsp:txXfrm>
        <a:off x="0" y="1483896"/>
        <a:ext cx="5081745" cy="741721"/>
      </dsp:txXfrm>
    </dsp:sp>
    <dsp:sp modelId="{0083109E-6608-403D-978F-947AA0F0C6B5}">
      <dsp:nvSpPr>
        <dsp:cNvPr id="0" name=""/>
        <dsp:cNvSpPr/>
      </dsp:nvSpPr>
      <dsp:spPr>
        <a:xfrm>
          <a:off x="0" y="2225617"/>
          <a:ext cx="5081745" cy="0"/>
        </a:xfrm>
        <a:prstGeom prst="line">
          <a:avLst/>
        </a:prstGeom>
        <a:gradFill rotWithShape="0">
          <a:gsLst>
            <a:gs pos="0">
              <a:schemeClr val="accent2">
                <a:hueOff val="-2223214"/>
                <a:satOff val="10650"/>
                <a:lumOff val="9853"/>
                <a:alphaOff val="0"/>
                <a:tint val="96000"/>
                <a:lumMod val="100000"/>
              </a:schemeClr>
            </a:gs>
            <a:gs pos="78000">
              <a:schemeClr val="accent2">
                <a:hueOff val="-2223214"/>
                <a:satOff val="10650"/>
                <a:lumOff val="9853"/>
                <a:alphaOff val="0"/>
                <a:shade val="94000"/>
                <a:lumMod val="94000"/>
              </a:schemeClr>
            </a:gs>
          </a:gsLst>
          <a:lin ang="5400000" scaled="0"/>
        </a:gradFill>
        <a:ln w="12700" cap="rnd" cmpd="sng" algn="ctr">
          <a:solidFill>
            <a:schemeClr val="accent2">
              <a:hueOff val="-2223214"/>
              <a:satOff val="10650"/>
              <a:lumOff val="9853"/>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ECC3B43-C3BB-46AA-82B0-597CE75EF19A}">
      <dsp:nvSpPr>
        <dsp:cNvPr id="0" name=""/>
        <dsp:cNvSpPr/>
      </dsp:nvSpPr>
      <dsp:spPr>
        <a:xfrm>
          <a:off x="0" y="2225617"/>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In order to efficiently use Tableau, proper data cleansing is needed in the underlying database first</a:t>
          </a:r>
        </a:p>
      </dsp:txBody>
      <dsp:txXfrm>
        <a:off x="0" y="2225617"/>
        <a:ext cx="5081745" cy="741721"/>
      </dsp:txXfrm>
    </dsp:sp>
    <dsp:sp modelId="{137BB203-B50A-478D-8C2A-B13BB06487C8}">
      <dsp:nvSpPr>
        <dsp:cNvPr id="0" name=""/>
        <dsp:cNvSpPr/>
      </dsp:nvSpPr>
      <dsp:spPr>
        <a:xfrm>
          <a:off x="0" y="2967339"/>
          <a:ext cx="5081745" cy="0"/>
        </a:xfrm>
        <a:prstGeom prst="line">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w="12700" cap="rnd" cmpd="sng" algn="ctr">
          <a:solidFill>
            <a:schemeClr val="accent2">
              <a:hueOff val="-2964286"/>
              <a:satOff val="14200"/>
              <a:lumOff val="13137"/>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9211B45-F074-42DC-93F4-1CE99E8DD05F}">
      <dsp:nvSpPr>
        <dsp:cNvPr id="0" name=""/>
        <dsp:cNvSpPr/>
      </dsp:nvSpPr>
      <dsp:spPr>
        <a:xfrm>
          <a:off x="0" y="2967339"/>
          <a:ext cx="5081745" cy="74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Automatic option to refresh reports is not provided with the help of scheduling</a:t>
          </a:r>
        </a:p>
      </dsp:txBody>
      <dsp:txXfrm>
        <a:off x="0" y="2967339"/>
        <a:ext cx="5081745" cy="7417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A7D34-699F-4A7A-91B3-AA79FA509036}">
      <dsp:nvSpPr>
        <dsp:cNvPr id="0" name=""/>
        <dsp:cNvSpPr/>
      </dsp:nvSpPr>
      <dsp:spPr>
        <a:xfrm>
          <a:off x="0" y="543827"/>
          <a:ext cx="3588152" cy="435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69B2A-21CA-49B5-8594-D2810B83CF44}">
      <dsp:nvSpPr>
        <dsp:cNvPr id="0" name=""/>
        <dsp:cNvSpPr/>
      </dsp:nvSpPr>
      <dsp:spPr>
        <a:xfrm>
          <a:off x="131748" y="606117"/>
          <a:ext cx="239543" cy="2395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9F907C-2EAE-4E91-BF8C-7F28621211C0}">
      <dsp:nvSpPr>
        <dsp:cNvPr id="0" name=""/>
        <dsp:cNvSpPr/>
      </dsp:nvSpPr>
      <dsp:spPr>
        <a:xfrm>
          <a:off x="503041" y="508122"/>
          <a:ext cx="3085110" cy="435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094" tIns="46094" rIns="46094" bIns="46094" numCol="1" spcCol="1270" anchor="ctr" anchorCtr="0">
          <a:noAutofit/>
        </a:bodyPr>
        <a:lstStyle/>
        <a:p>
          <a:pPr marL="0" lvl="0" indent="0" algn="l" defTabSz="711200">
            <a:lnSpc>
              <a:spcPct val="100000"/>
            </a:lnSpc>
            <a:spcBef>
              <a:spcPct val="0"/>
            </a:spcBef>
            <a:spcAft>
              <a:spcPct val="35000"/>
            </a:spcAft>
            <a:buNone/>
          </a:pPr>
          <a:r>
            <a:rPr lang="en-IN" sz="1600" kern="1200" dirty="0"/>
            <a:t>Strengths</a:t>
          </a:r>
          <a:endParaRPr lang="en-US" sz="1600" kern="1200" dirty="0"/>
        </a:p>
      </dsp:txBody>
      <dsp:txXfrm>
        <a:off x="503041" y="508122"/>
        <a:ext cx="3085110" cy="4355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A7D34-699F-4A7A-91B3-AA79FA509036}">
      <dsp:nvSpPr>
        <dsp:cNvPr id="0" name=""/>
        <dsp:cNvSpPr/>
      </dsp:nvSpPr>
      <dsp:spPr>
        <a:xfrm>
          <a:off x="0" y="543827"/>
          <a:ext cx="3588152" cy="435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69B2A-21CA-49B5-8594-D2810B83CF44}">
      <dsp:nvSpPr>
        <dsp:cNvPr id="0" name=""/>
        <dsp:cNvSpPr/>
      </dsp:nvSpPr>
      <dsp:spPr>
        <a:xfrm>
          <a:off x="131748" y="606117"/>
          <a:ext cx="239543" cy="2395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9F907C-2EAE-4E91-BF8C-7F28621211C0}">
      <dsp:nvSpPr>
        <dsp:cNvPr id="0" name=""/>
        <dsp:cNvSpPr/>
      </dsp:nvSpPr>
      <dsp:spPr>
        <a:xfrm>
          <a:off x="503041" y="508122"/>
          <a:ext cx="3085110" cy="435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094" tIns="46094" rIns="46094" bIns="46094" numCol="1" spcCol="1270" anchor="ctr" anchorCtr="0">
          <a:noAutofit/>
        </a:bodyPr>
        <a:lstStyle/>
        <a:p>
          <a:pPr marL="0" lvl="0" indent="0" algn="l" defTabSz="711200">
            <a:lnSpc>
              <a:spcPct val="100000"/>
            </a:lnSpc>
            <a:spcBef>
              <a:spcPct val="0"/>
            </a:spcBef>
            <a:spcAft>
              <a:spcPct val="35000"/>
            </a:spcAft>
            <a:buNone/>
          </a:pPr>
          <a:r>
            <a:rPr lang="en-IN" sz="1600" kern="1200" dirty="0"/>
            <a:t>Challenges</a:t>
          </a:r>
          <a:endParaRPr lang="en-US" sz="1600" kern="1200" dirty="0"/>
        </a:p>
      </dsp:txBody>
      <dsp:txXfrm>
        <a:off x="503041" y="508122"/>
        <a:ext cx="3085110" cy="4355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A7D34-699F-4A7A-91B3-AA79FA509036}">
      <dsp:nvSpPr>
        <dsp:cNvPr id="0" name=""/>
        <dsp:cNvSpPr/>
      </dsp:nvSpPr>
      <dsp:spPr>
        <a:xfrm>
          <a:off x="0" y="4308"/>
          <a:ext cx="6656769" cy="141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69B2A-21CA-49B5-8594-D2810B83CF44}">
      <dsp:nvSpPr>
        <dsp:cNvPr id="0" name=""/>
        <dsp:cNvSpPr/>
      </dsp:nvSpPr>
      <dsp:spPr>
        <a:xfrm>
          <a:off x="429432" y="323721"/>
          <a:ext cx="781549" cy="780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9F907C-2EAE-4E91-BF8C-7F28621211C0}">
      <dsp:nvSpPr>
        <dsp:cNvPr id="0" name=""/>
        <dsp:cNvSpPr/>
      </dsp:nvSpPr>
      <dsp:spPr>
        <a:xfrm>
          <a:off x="1640414" y="4308"/>
          <a:ext cx="4908098" cy="1420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89" tIns="150389" rIns="150389" bIns="150389" numCol="1" spcCol="1270" anchor="ctr" anchorCtr="0">
          <a:noAutofit/>
        </a:bodyPr>
        <a:lstStyle/>
        <a:p>
          <a:pPr marL="0" lvl="0" indent="0" algn="l" defTabSz="622300">
            <a:lnSpc>
              <a:spcPct val="100000"/>
            </a:lnSpc>
            <a:spcBef>
              <a:spcPct val="0"/>
            </a:spcBef>
            <a:spcAft>
              <a:spcPct val="35000"/>
            </a:spcAft>
            <a:buNone/>
          </a:pPr>
          <a:r>
            <a:rPr lang="en-IN" sz="1400" kern="1200" dirty="0"/>
            <a:t>Alteryx Designer and Tableau have stepped into intuitive, cloud native data preparation, blending, analytical solutions and data visualization that is accessible to anyone in the enterprise who interacts with data. There is also a strong focus on Cloud Computing and Artificial Intelligence. </a:t>
          </a:r>
          <a:endParaRPr lang="en-US" sz="1400" kern="1200" dirty="0"/>
        </a:p>
      </dsp:txBody>
      <dsp:txXfrm>
        <a:off x="1640414" y="4308"/>
        <a:ext cx="4908098" cy="1420999"/>
      </dsp:txXfrm>
    </dsp:sp>
    <dsp:sp modelId="{F54C3609-A018-44D1-AE4C-3951A63F818A}">
      <dsp:nvSpPr>
        <dsp:cNvPr id="0" name=""/>
        <dsp:cNvSpPr/>
      </dsp:nvSpPr>
      <dsp:spPr>
        <a:xfrm>
          <a:off x="0" y="1750107"/>
          <a:ext cx="6656769" cy="141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845030-FFE9-4E15-8D56-588FA4671768}">
      <dsp:nvSpPr>
        <dsp:cNvPr id="0" name=""/>
        <dsp:cNvSpPr/>
      </dsp:nvSpPr>
      <dsp:spPr>
        <a:xfrm>
          <a:off x="429432" y="2069520"/>
          <a:ext cx="781549" cy="780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B13EA4-9C73-4D10-A873-27CD2C8C5854}">
      <dsp:nvSpPr>
        <dsp:cNvPr id="0" name=""/>
        <dsp:cNvSpPr/>
      </dsp:nvSpPr>
      <dsp:spPr>
        <a:xfrm>
          <a:off x="1640414" y="1750107"/>
          <a:ext cx="4908098" cy="1420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89" tIns="150389" rIns="150389" bIns="150389" numCol="1" spcCol="1270" anchor="ctr" anchorCtr="0">
          <a:noAutofit/>
        </a:bodyPr>
        <a:lstStyle/>
        <a:p>
          <a:pPr marL="0" lvl="0" indent="0" algn="l" defTabSz="622300">
            <a:lnSpc>
              <a:spcPct val="100000"/>
            </a:lnSpc>
            <a:spcBef>
              <a:spcPct val="0"/>
            </a:spcBef>
            <a:spcAft>
              <a:spcPct val="35000"/>
            </a:spcAft>
            <a:buNone/>
          </a:pPr>
          <a:r>
            <a:rPr lang="en-IN" sz="1400" kern="1200" dirty="0"/>
            <a:t>Other softwares in this category are also increasingly investing in Augmenting AI for intelligent data ingestion and processing.</a:t>
          </a:r>
          <a:endParaRPr lang="en-US" sz="1400" kern="1200" dirty="0"/>
        </a:p>
      </dsp:txBody>
      <dsp:txXfrm>
        <a:off x="1640414" y="1750107"/>
        <a:ext cx="4908098" cy="1420999"/>
      </dsp:txXfrm>
    </dsp:sp>
    <dsp:sp modelId="{BC82B15A-4945-4A04-BBE3-93A03D89AB9D}">
      <dsp:nvSpPr>
        <dsp:cNvPr id="0" name=""/>
        <dsp:cNvSpPr/>
      </dsp:nvSpPr>
      <dsp:spPr>
        <a:xfrm>
          <a:off x="0" y="3495907"/>
          <a:ext cx="6656769" cy="141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07CAF-E952-48C5-8672-45FE6887C800}">
      <dsp:nvSpPr>
        <dsp:cNvPr id="0" name=""/>
        <dsp:cNvSpPr/>
      </dsp:nvSpPr>
      <dsp:spPr>
        <a:xfrm>
          <a:off x="429432" y="3815319"/>
          <a:ext cx="781549" cy="780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6B1AD6-EE3C-4F54-A93E-D563498D03C2}">
      <dsp:nvSpPr>
        <dsp:cNvPr id="0" name=""/>
        <dsp:cNvSpPr/>
      </dsp:nvSpPr>
      <dsp:spPr>
        <a:xfrm>
          <a:off x="1640414" y="3495907"/>
          <a:ext cx="4908098" cy="1420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89" tIns="150389" rIns="150389" bIns="150389" numCol="1" spcCol="1270" anchor="ctr" anchorCtr="0">
          <a:noAutofit/>
        </a:bodyPr>
        <a:lstStyle/>
        <a:p>
          <a:pPr marL="0" lvl="0" indent="0" algn="l" defTabSz="622300">
            <a:lnSpc>
              <a:spcPct val="100000"/>
            </a:lnSpc>
            <a:spcBef>
              <a:spcPct val="0"/>
            </a:spcBef>
            <a:spcAft>
              <a:spcPct val="35000"/>
            </a:spcAft>
            <a:buNone/>
          </a:pPr>
          <a:r>
            <a:rPr lang="en-US" sz="1400" kern="1200" dirty="0"/>
            <a:t>Other softwares in this category are also increasing their focus on Real Time Data Vizualization &amp; augmented virtual reality.</a:t>
          </a:r>
        </a:p>
      </dsp:txBody>
      <dsp:txXfrm>
        <a:off x="1640414" y="3495907"/>
        <a:ext cx="4908098" cy="14209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045E7-EA6E-B24D-BE89-3C9185DFBA77}"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A5847-D763-5248-8F1D-CF342AFC1E59}" type="slidenum">
              <a:rPr lang="en-US" smtClean="0"/>
              <a:t>‹#›</a:t>
            </a:fld>
            <a:endParaRPr lang="en-US"/>
          </a:p>
        </p:txBody>
      </p:sp>
    </p:spTree>
    <p:extLst>
      <p:ext uri="{BB962C8B-B14F-4D97-AF65-F5344CB8AC3E}">
        <p14:creationId xmlns:p14="http://schemas.microsoft.com/office/powerpoint/2010/main" val="1798763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58A5847-D763-5248-8F1D-CF342AFC1E59}" type="slidenum">
              <a:rPr lang="en-US" smtClean="0"/>
              <a:t>1</a:t>
            </a:fld>
            <a:endParaRPr lang="en-US"/>
          </a:p>
        </p:txBody>
      </p:sp>
    </p:spTree>
    <p:extLst>
      <p:ext uri="{BB962C8B-B14F-4D97-AF65-F5344CB8AC3E}">
        <p14:creationId xmlns:p14="http://schemas.microsoft.com/office/powerpoint/2010/main" val="10864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8A5847-D763-5248-8F1D-CF342AFC1E59}" type="slidenum">
              <a:rPr lang="en-US" smtClean="0"/>
              <a:t>2</a:t>
            </a:fld>
            <a:endParaRPr lang="en-US"/>
          </a:p>
        </p:txBody>
      </p:sp>
    </p:spTree>
    <p:extLst>
      <p:ext uri="{BB962C8B-B14F-4D97-AF65-F5344CB8AC3E}">
        <p14:creationId xmlns:p14="http://schemas.microsoft.com/office/powerpoint/2010/main" val="1685773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A5847-D763-5248-8F1D-CF342AFC1E59}" type="slidenum">
              <a:rPr lang="en-US" smtClean="0"/>
              <a:t>3</a:t>
            </a:fld>
            <a:endParaRPr lang="en-US"/>
          </a:p>
        </p:txBody>
      </p:sp>
    </p:spTree>
    <p:extLst>
      <p:ext uri="{BB962C8B-B14F-4D97-AF65-F5344CB8AC3E}">
        <p14:creationId xmlns:p14="http://schemas.microsoft.com/office/powerpoint/2010/main" val="2739734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8A5847-D763-5248-8F1D-CF342AFC1E59}" type="slidenum">
              <a:rPr lang="en-US" smtClean="0"/>
              <a:t>4</a:t>
            </a:fld>
            <a:endParaRPr lang="en-US"/>
          </a:p>
        </p:txBody>
      </p:sp>
    </p:spTree>
    <p:extLst>
      <p:ext uri="{BB962C8B-B14F-4D97-AF65-F5344CB8AC3E}">
        <p14:creationId xmlns:p14="http://schemas.microsoft.com/office/powerpoint/2010/main" val="416077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details have been explained in the Tutorial, however, here is an overview of the steps and processes involved in implementing Alteryx Designer.</a:t>
            </a:r>
          </a:p>
          <a:p>
            <a:endParaRPr lang="en-I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Four datasets provided by the ABC Beer Company to Raptors are extracted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is interpreted by the Alteryx Designer using the Input Tool and relevant columns for analysis are selected using the Select Tool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columns which are not necessary for the data analysis will not be processed any further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data manipulation is done using the Join Tool and Find and Replace Tool to join the 4 datasets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Filter tool is used to filter out the records which have an abv=0(qualitative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automatically performs the K means clustering using the K -Centroids Cluster Analysis Tool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N" dirty="0"/>
          </a:p>
          <a:p>
            <a:endParaRPr lang="en-IN" dirty="0"/>
          </a:p>
        </p:txBody>
      </p:sp>
      <p:sp>
        <p:nvSpPr>
          <p:cNvPr id="4" name="Slide Number Placeholder 3"/>
          <p:cNvSpPr>
            <a:spLocks noGrp="1"/>
          </p:cNvSpPr>
          <p:nvPr>
            <p:ph type="sldNum" sz="quarter" idx="5"/>
          </p:nvPr>
        </p:nvSpPr>
        <p:spPr/>
        <p:txBody>
          <a:bodyPr/>
          <a:lstStyle/>
          <a:p>
            <a:fld id="{E58A5847-D763-5248-8F1D-CF342AFC1E59}" type="slidenum">
              <a:rPr lang="en-US" smtClean="0"/>
              <a:t>8</a:t>
            </a:fld>
            <a:endParaRPr lang="en-US"/>
          </a:p>
        </p:txBody>
      </p:sp>
    </p:spTree>
    <p:extLst>
      <p:ext uri="{BB962C8B-B14F-4D97-AF65-F5344CB8AC3E}">
        <p14:creationId xmlns:p14="http://schemas.microsoft.com/office/powerpoint/2010/main" val="290391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explanation of the processes involved in implementing the Tableau Public tool to perform our data analysis:</a:t>
            </a:r>
          </a:p>
          <a:p>
            <a:endParaRPr lang="en-US" dirty="0"/>
          </a:p>
          <a:p>
            <a:r>
              <a:rPr lang="en-US" dirty="0"/>
              <a:t>1.ABC Beer Company-Brewery Locations Worksheet</a:t>
            </a:r>
          </a:p>
          <a:p>
            <a:r>
              <a:rPr lang="en-US" dirty="0"/>
              <a:t>This worksheet will provide the brewery locations and the beer specialty served at the breweries of ABC Beer Company across the world.</a:t>
            </a:r>
          </a:p>
          <a:p>
            <a:endParaRPr lang="en-US" dirty="0"/>
          </a:p>
          <a:p>
            <a:r>
              <a:rPr lang="en-US" dirty="0"/>
              <a:t>We will be using the Longitude Dimension(obtained from the geocode.xlsx file) on the Columns section and </a:t>
            </a:r>
          </a:p>
          <a:p>
            <a:r>
              <a:rPr lang="en-US" dirty="0"/>
              <a:t>Latitude Dimension(obtained from the geocode.xlsx file)on the Rows section to plot the visual location of each brewery on the world map.</a:t>
            </a:r>
          </a:p>
          <a:p>
            <a:r>
              <a:rPr lang="en-US" dirty="0"/>
              <a:t>The details of brewery name, beer name specialty, location and cluster details will be provided on highlighting a specific point of place. </a:t>
            </a:r>
          </a:p>
          <a:p>
            <a:endParaRPr lang="en-US" dirty="0"/>
          </a:p>
          <a:p>
            <a:r>
              <a:rPr lang="en-US" dirty="0"/>
              <a:t>2.Cluster Analysis Worksheet- This worksheet will provide the details of each beer and brewery which have been clustered into a specific bucket of the </a:t>
            </a:r>
          </a:p>
          <a:p>
            <a:r>
              <a:rPr lang="en-US" dirty="0"/>
              <a:t>4 clusters that we had formed.</a:t>
            </a:r>
          </a:p>
          <a:p>
            <a:endParaRPr lang="en-US" dirty="0"/>
          </a:p>
          <a:p>
            <a:r>
              <a:rPr lang="en-US" dirty="0"/>
              <a:t>We will be using IBU(International Bitterness Units) measure in the columns section and ABV(Alcohol by volume) measure in the rows measure</a:t>
            </a:r>
          </a:p>
          <a:p>
            <a:r>
              <a:rPr lang="en-US" dirty="0"/>
              <a:t>to depict the cluster information of each brewery and beer name specialty type.</a:t>
            </a:r>
          </a:p>
          <a:p>
            <a:r>
              <a:rPr lang="en-US" dirty="0"/>
              <a:t>The details of brewery name, beer name specialty, location and cluster details will be provided on highlighting a specific point.</a:t>
            </a:r>
          </a:p>
          <a:p>
            <a:endParaRPr lang="en-US" dirty="0"/>
          </a:p>
          <a:p>
            <a:r>
              <a:rPr lang="en-US" dirty="0"/>
              <a:t>3.Breweries Analysis-Dashboard visualizing the 2 individual worksheets that were created using Tableau Public which would give the </a:t>
            </a:r>
          </a:p>
          <a:p>
            <a:r>
              <a:rPr lang="en-US" dirty="0"/>
              <a:t>larger picture to the end user.</a:t>
            </a:r>
          </a:p>
          <a:p>
            <a:endParaRPr lang="en-US" dirty="0"/>
          </a:p>
          <a:p>
            <a:r>
              <a:rPr lang="en-US" dirty="0"/>
              <a:t>4. Additionally we have provided the filters on Brewery Name, Beer Name and Cluster Name which are hierarchical in nature</a:t>
            </a:r>
          </a:p>
          <a:p>
            <a:r>
              <a:rPr lang="en-US" dirty="0"/>
              <a:t>to give the end user a general trend of the identifying a brewery and specialty of beer associated with a particular cluster.</a:t>
            </a:r>
            <a:endParaRPr lang="en-IN" dirty="0"/>
          </a:p>
        </p:txBody>
      </p:sp>
      <p:sp>
        <p:nvSpPr>
          <p:cNvPr id="4" name="Slide Number Placeholder 3"/>
          <p:cNvSpPr>
            <a:spLocks noGrp="1"/>
          </p:cNvSpPr>
          <p:nvPr>
            <p:ph type="sldNum" sz="quarter" idx="5"/>
          </p:nvPr>
        </p:nvSpPr>
        <p:spPr/>
        <p:txBody>
          <a:bodyPr/>
          <a:lstStyle/>
          <a:p>
            <a:fld id="{E58A5847-D763-5248-8F1D-CF342AFC1E59}" type="slidenum">
              <a:rPr lang="en-US" smtClean="0"/>
              <a:t>10</a:t>
            </a:fld>
            <a:endParaRPr lang="en-US"/>
          </a:p>
        </p:txBody>
      </p:sp>
    </p:spTree>
    <p:extLst>
      <p:ext uri="{BB962C8B-B14F-4D97-AF65-F5344CB8AC3E}">
        <p14:creationId xmlns:p14="http://schemas.microsoft.com/office/powerpoint/2010/main" val="3171247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8A5847-D763-5248-8F1D-CF342AFC1E59}" type="slidenum">
              <a:rPr lang="en-US" smtClean="0"/>
              <a:t>12</a:t>
            </a:fld>
            <a:endParaRPr lang="en-US"/>
          </a:p>
        </p:txBody>
      </p:sp>
    </p:spTree>
    <p:extLst>
      <p:ext uri="{BB962C8B-B14F-4D97-AF65-F5344CB8AC3E}">
        <p14:creationId xmlns:p14="http://schemas.microsoft.com/office/powerpoint/2010/main" val="344373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8A5847-D763-5248-8F1D-CF342AFC1E59}" type="slidenum">
              <a:rPr lang="en-US" smtClean="0"/>
              <a:t>13</a:t>
            </a:fld>
            <a:endParaRPr lang="en-US"/>
          </a:p>
        </p:txBody>
      </p:sp>
    </p:spTree>
    <p:extLst>
      <p:ext uri="{BB962C8B-B14F-4D97-AF65-F5344CB8AC3E}">
        <p14:creationId xmlns:p14="http://schemas.microsoft.com/office/powerpoint/2010/main" val="387212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259118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2815674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6847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979602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94830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3946257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26390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174757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167393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9754E-7559-6C40-956F-CB46BBE34B2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2445928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A9754E-7559-6C40-956F-CB46BBE34B28}"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3155073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A9754E-7559-6C40-956F-CB46BBE34B28}"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839132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A9754E-7559-6C40-956F-CB46BBE34B28}"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109732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9754E-7559-6C40-956F-CB46BBE34B28}" type="datetimeFigureOut">
              <a:rPr lang="en-US" smtClean="0"/>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1733761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9754E-7559-6C40-956F-CB46BBE34B28}"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645619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A9754E-7559-6C40-956F-CB46BBE34B28}"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A4899-A91B-B443-BBB0-DCE8E4E44AF2}" type="slidenum">
              <a:rPr lang="en-US" smtClean="0"/>
              <a:t>‹#›</a:t>
            </a:fld>
            <a:endParaRPr lang="en-US"/>
          </a:p>
        </p:txBody>
      </p:sp>
    </p:spTree>
    <p:extLst>
      <p:ext uri="{BB962C8B-B14F-4D97-AF65-F5344CB8AC3E}">
        <p14:creationId xmlns:p14="http://schemas.microsoft.com/office/powerpoint/2010/main" val="120760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DA9754E-7559-6C40-956F-CB46BBE34B28}" type="datetimeFigureOut">
              <a:rPr lang="en-US" smtClean="0"/>
              <a:t>6/14/2021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55A4899-A91B-B443-BBB0-DCE8E4E44AF2}" type="slidenum">
              <a:rPr lang="en-US" smtClean="0"/>
              <a:t>‹#›</a:t>
            </a:fld>
            <a:endParaRPr lang="en-US"/>
          </a:p>
        </p:txBody>
      </p:sp>
    </p:spTree>
    <p:extLst>
      <p:ext uri="{BB962C8B-B14F-4D97-AF65-F5344CB8AC3E}">
        <p14:creationId xmlns:p14="http://schemas.microsoft.com/office/powerpoint/2010/main" val="478660337"/>
      </p:ext>
    </p:extLst>
  </p:cSld>
  <p:clrMap bg1="dk1" tx1="lt1" bg2="dk2"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7.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hyperlink" Target="https://ucincinnati.webex.com/webappng/sites/ucincinnati/recording/69661c09aede10399fa10050568f2060/playback"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openbeerdb.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EC888-80FA-154A-A05C-6AC250CDCF5B}"/>
              </a:ext>
            </a:extLst>
          </p:cNvPr>
          <p:cNvSpPr>
            <a:spLocks noGrp="1"/>
          </p:cNvSpPr>
          <p:nvPr>
            <p:ph type="ctrTitle"/>
          </p:nvPr>
        </p:nvSpPr>
        <p:spPr>
          <a:xfrm>
            <a:off x="1921267" y="197847"/>
            <a:ext cx="7856169" cy="1344322"/>
          </a:xfrm>
        </p:spPr>
        <p:txBody>
          <a:bodyPr>
            <a:normAutofit fontScale="90000"/>
          </a:bodyPr>
          <a:lstStyle/>
          <a:p>
            <a:pPr algn="l">
              <a:lnSpc>
                <a:spcPct val="90000"/>
              </a:lnSpc>
            </a:pPr>
            <a:br>
              <a:rPr lang="en-US" sz="3800" dirty="0">
                <a:solidFill>
                  <a:srgbClr val="92D050"/>
                </a:solidFill>
              </a:rPr>
            </a:br>
            <a:r>
              <a:rPr lang="en-US" sz="3800" dirty="0">
                <a:solidFill>
                  <a:srgbClr val="92D050"/>
                </a:solidFill>
              </a:rPr>
              <a:t>Market </a:t>
            </a:r>
            <a:r>
              <a:rPr lang="en-US" sz="4000" dirty="0">
                <a:solidFill>
                  <a:srgbClr val="92D050"/>
                </a:solidFill>
              </a:rPr>
              <a:t>Segmentation</a:t>
            </a:r>
            <a:r>
              <a:rPr lang="en-US" sz="3800" dirty="0">
                <a:solidFill>
                  <a:srgbClr val="92D050"/>
                </a:solidFill>
              </a:rPr>
              <a:t> Using K-Means Clustering Analysis</a:t>
            </a:r>
          </a:p>
        </p:txBody>
      </p:sp>
      <p:sp>
        <p:nvSpPr>
          <p:cNvPr id="10" name="Isosceles Triangle 9">
            <a:extLst>
              <a:ext uri="{FF2B5EF4-FFF2-40B4-BE49-F238E27FC236}">
                <a16:creationId xmlns:a16="http://schemas.microsoft.com/office/drawing/2014/main" id="{03D271DD-C9EA-4985-BA0C-037A88FA3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Pie chart">
            <a:extLst>
              <a:ext uri="{FF2B5EF4-FFF2-40B4-BE49-F238E27FC236}">
                <a16:creationId xmlns:a16="http://schemas.microsoft.com/office/drawing/2014/main" id="{E94815FE-D2CB-4794-8301-75FBEEC170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7352" y="2753474"/>
            <a:ext cx="4119937" cy="3906679"/>
          </a:xfrm>
          <a:prstGeom prst="rect">
            <a:avLst/>
          </a:prstGeom>
        </p:spPr>
      </p:pic>
      <p:sp>
        <p:nvSpPr>
          <p:cNvPr id="37" name="Subtitle 2">
            <a:extLst>
              <a:ext uri="{FF2B5EF4-FFF2-40B4-BE49-F238E27FC236}">
                <a16:creationId xmlns:a16="http://schemas.microsoft.com/office/drawing/2014/main" id="{823BBD81-71DF-41C2-ABF2-E2C85EE28DFE}"/>
              </a:ext>
            </a:extLst>
          </p:cNvPr>
          <p:cNvSpPr txBox="1">
            <a:spLocks/>
          </p:cNvSpPr>
          <p:nvPr/>
        </p:nvSpPr>
        <p:spPr>
          <a:xfrm>
            <a:off x="2311789" y="1806369"/>
            <a:ext cx="6166170" cy="3751821"/>
          </a:xfrm>
          <a:prstGeom prst="rect">
            <a:avLst/>
          </a:prstGeom>
        </p:spPr>
        <p:txBody>
          <a:bodyPr vert="horz" lIns="91440" tIns="45720" rIns="91440" bIns="45720" rtlCol="0" anchor="t">
            <a:normAutofit fontScale="92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3800" dirty="0">
                <a:solidFill>
                  <a:srgbClr val="FFFF00"/>
                </a:solidFill>
              </a:rPr>
              <a:t>Cincinnati Raptors</a:t>
            </a:r>
          </a:p>
          <a:p>
            <a:pPr algn="l"/>
            <a:endParaRPr lang="en-US" sz="2800" b="1" dirty="0"/>
          </a:p>
          <a:p>
            <a:pPr algn="l"/>
            <a:endParaRPr lang="en-US" sz="2800" b="1" dirty="0"/>
          </a:p>
          <a:p>
            <a:pPr algn="l"/>
            <a:r>
              <a:rPr lang="en-US" sz="2800" b="1" dirty="0">
                <a:solidFill>
                  <a:srgbClr val="FFC000"/>
                </a:solidFill>
              </a:rPr>
              <a:t>Team Members: </a:t>
            </a:r>
          </a:p>
          <a:p>
            <a:pPr algn="l"/>
            <a:r>
              <a:rPr lang="en-US" sz="1900" dirty="0">
                <a:solidFill>
                  <a:schemeClr val="tx2">
                    <a:lumMod val="90000"/>
                  </a:schemeClr>
                </a:solidFill>
              </a:rPr>
              <a:t>Sudhir Vedula</a:t>
            </a:r>
          </a:p>
          <a:p>
            <a:pPr algn="l"/>
            <a:r>
              <a:rPr lang="en-US" sz="1900" dirty="0">
                <a:solidFill>
                  <a:schemeClr val="tx2">
                    <a:lumMod val="90000"/>
                  </a:schemeClr>
                </a:solidFill>
              </a:rPr>
              <a:t>Romil Shah</a:t>
            </a:r>
          </a:p>
          <a:p>
            <a:pPr algn="l"/>
            <a:r>
              <a:rPr lang="en-US" sz="1900" dirty="0">
                <a:solidFill>
                  <a:schemeClr val="tx2">
                    <a:lumMod val="90000"/>
                  </a:schemeClr>
                </a:solidFill>
              </a:rPr>
              <a:t>Hardik Patel</a:t>
            </a:r>
          </a:p>
          <a:p>
            <a:pPr algn="l"/>
            <a:r>
              <a:rPr lang="en-US" sz="1900" dirty="0">
                <a:solidFill>
                  <a:schemeClr val="tx2">
                    <a:lumMod val="90000"/>
                  </a:schemeClr>
                </a:solidFill>
              </a:rPr>
              <a:t>Nikit Choksi</a:t>
            </a:r>
          </a:p>
          <a:p>
            <a:pPr algn="l"/>
            <a:r>
              <a:rPr lang="en-US" sz="1900" dirty="0">
                <a:solidFill>
                  <a:schemeClr val="tx2">
                    <a:lumMod val="90000"/>
                  </a:schemeClr>
                </a:solidFill>
              </a:rPr>
              <a:t>Shiv Patel</a:t>
            </a:r>
          </a:p>
        </p:txBody>
      </p:sp>
    </p:spTree>
    <p:extLst>
      <p:ext uri="{BB962C8B-B14F-4D97-AF65-F5344CB8AC3E}">
        <p14:creationId xmlns:p14="http://schemas.microsoft.com/office/powerpoint/2010/main" val="179860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A56A-D88F-4653-9690-31174570BCFD}"/>
              </a:ext>
            </a:extLst>
          </p:cNvPr>
          <p:cNvSpPr>
            <a:spLocks noGrp="1"/>
          </p:cNvSpPr>
          <p:nvPr>
            <p:ph type="title"/>
          </p:nvPr>
        </p:nvSpPr>
        <p:spPr>
          <a:xfrm>
            <a:off x="320495" y="748212"/>
            <a:ext cx="3103556" cy="5431762"/>
          </a:xfrm>
        </p:spPr>
        <p:txBody>
          <a:bodyPr anchor="ctr">
            <a:normAutofit/>
          </a:bodyPr>
          <a:lstStyle/>
          <a:p>
            <a:r>
              <a:rPr lang="en-US" sz="3600" dirty="0"/>
              <a:t>Processes involved in implementing Tableau Public(Data Visualization)</a:t>
            </a:r>
            <a:endParaRPr lang="en-IN" dirty="0"/>
          </a:p>
        </p:txBody>
      </p:sp>
      <p:sp>
        <p:nvSpPr>
          <p:cNvPr id="6" name="TextBox 5">
            <a:extLst>
              <a:ext uri="{FF2B5EF4-FFF2-40B4-BE49-F238E27FC236}">
                <a16:creationId xmlns:a16="http://schemas.microsoft.com/office/drawing/2014/main" id="{E549C18C-D27D-4144-BC4D-5548DE8C079F}"/>
              </a:ext>
            </a:extLst>
          </p:cNvPr>
          <p:cNvSpPr txBox="1"/>
          <p:nvPr/>
        </p:nvSpPr>
        <p:spPr>
          <a:xfrm>
            <a:off x="4226902" y="6010697"/>
            <a:ext cx="8368419" cy="338554"/>
          </a:xfrm>
          <a:prstGeom prst="rect">
            <a:avLst/>
          </a:prstGeom>
          <a:noFill/>
        </p:spPr>
        <p:txBody>
          <a:bodyPr wrap="square" rtlCol="0">
            <a:spAutoFit/>
          </a:bodyPr>
          <a:lstStyle/>
          <a:p>
            <a:r>
              <a:rPr lang="en-IN" sz="1600" dirty="0"/>
              <a:t>Figure 2: Tableau Public to implement Data Visualization for Market Segmentation</a:t>
            </a:r>
          </a:p>
        </p:txBody>
      </p:sp>
      <p:pic>
        <p:nvPicPr>
          <p:cNvPr id="4" name="Picture 3">
            <a:extLst>
              <a:ext uri="{FF2B5EF4-FFF2-40B4-BE49-F238E27FC236}">
                <a16:creationId xmlns:a16="http://schemas.microsoft.com/office/drawing/2014/main" id="{5C77206E-DDBE-478A-8BB2-921839CC5058}"/>
              </a:ext>
            </a:extLst>
          </p:cNvPr>
          <p:cNvPicPr>
            <a:picLocks noChangeAspect="1"/>
          </p:cNvPicPr>
          <p:nvPr/>
        </p:nvPicPr>
        <p:blipFill>
          <a:blip r:embed="rId3"/>
          <a:stretch>
            <a:fillRect/>
          </a:stretch>
        </p:blipFill>
        <p:spPr>
          <a:xfrm>
            <a:off x="3574378" y="1773044"/>
            <a:ext cx="8617622" cy="4025589"/>
          </a:xfrm>
          <a:prstGeom prst="rect">
            <a:avLst/>
          </a:prstGeom>
        </p:spPr>
      </p:pic>
      <p:sp>
        <p:nvSpPr>
          <p:cNvPr id="7" name="Title 1">
            <a:extLst>
              <a:ext uri="{FF2B5EF4-FFF2-40B4-BE49-F238E27FC236}">
                <a16:creationId xmlns:a16="http://schemas.microsoft.com/office/drawing/2014/main" id="{81088D8C-2449-4965-A975-11F57DB77326}"/>
              </a:ext>
            </a:extLst>
          </p:cNvPr>
          <p:cNvSpPr txBox="1">
            <a:spLocks/>
          </p:cNvSpPr>
          <p:nvPr/>
        </p:nvSpPr>
        <p:spPr>
          <a:xfrm>
            <a:off x="1609606" y="421396"/>
            <a:ext cx="9158287" cy="64293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Software Details</a:t>
            </a:r>
            <a:endParaRPr lang="en-US" dirty="0"/>
          </a:p>
        </p:txBody>
      </p:sp>
    </p:spTree>
    <p:extLst>
      <p:ext uri="{BB962C8B-B14F-4D97-AF65-F5344CB8AC3E}">
        <p14:creationId xmlns:p14="http://schemas.microsoft.com/office/powerpoint/2010/main" val="551299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A72C-4BCD-C746-98DF-76CE937068D0}"/>
              </a:ext>
            </a:extLst>
          </p:cNvPr>
          <p:cNvSpPr>
            <a:spLocks noGrp="1"/>
          </p:cNvSpPr>
          <p:nvPr>
            <p:ph type="title"/>
          </p:nvPr>
        </p:nvSpPr>
        <p:spPr>
          <a:xfrm>
            <a:off x="1429688" y="401256"/>
            <a:ext cx="8596668" cy="1320800"/>
          </a:xfrm>
        </p:spPr>
        <p:txBody>
          <a:bodyPr>
            <a:normAutofit/>
          </a:bodyPr>
          <a:lstStyle/>
          <a:p>
            <a:r>
              <a:rPr lang="en-IN"/>
              <a:t>Key Alternatives</a:t>
            </a:r>
            <a:br>
              <a:rPr lang="en-US"/>
            </a:br>
            <a:endParaRPr lang="en-US"/>
          </a:p>
        </p:txBody>
      </p:sp>
      <p:graphicFrame>
        <p:nvGraphicFramePr>
          <p:cNvPr id="5" name="Content Placeholder 2">
            <a:extLst>
              <a:ext uri="{FF2B5EF4-FFF2-40B4-BE49-F238E27FC236}">
                <a16:creationId xmlns:a16="http://schemas.microsoft.com/office/drawing/2014/main" id="{EE07B3B0-1123-4C52-81FE-8E0BC0F5896C}"/>
              </a:ext>
            </a:extLst>
          </p:cNvPr>
          <p:cNvGraphicFramePr>
            <a:graphicFrameLocks noGrp="1"/>
          </p:cNvGraphicFramePr>
          <p:nvPr>
            <p:ph idx="1"/>
            <p:extLst>
              <p:ext uri="{D42A27DB-BD31-4B8C-83A1-F6EECF244321}">
                <p14:modId xmlns:p14="http://schemas.microsoft.com/office/powerpoint/2010/main" val="2467830875"/>
              </p:ext>
            </p:extLst>
          </p:nvPr>
        </p:nvGraphicFramePr>
        <p:xfrm>
          <a:off x="243068" y="1238492"/>
          <a:ext cx="11574684" cy="5218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5705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A72C-4BCD-C746-98DF-76CE937068D0}"/>
              </a:ext>
            </a:extLst>
          </p:cNvPr>
          <p:cNvSpPr>
            <a:spLocks noGrp="1"/>
          </p:cNvSpPr>
          <p:nvPr>
            <p:ph type="title"/>
          </p:nvPr>
        </p:nvSpPr>
        <p:spPr>
          <a:xfrm>
            <a:off x="2829473" y="267031"/>
            <a:ext cx="8596668" cy="1320800"/>
          </a:xfrm>
        </p:spPr>
        <p:txBody>
          <a:bodyPr>
            <a:normAutofit/>
          </a:bodyPr>
          <a:lstStyle/>
          <a:p>
            <a:r>
              <a:rPr lang="en-US" sz="3600" b="1" dirty="0">
                <a:solidFill>
                  <a:srgbClr val="92D050"/>
                </a:solidFill>
              </a:rPr>
              <a:t>Discussion of Recommendation</a:t>
            </a:r>
            <a:endParaRPr lang="en-US" dirty="0">
              <a:solidFill>
                <a:srgbClr val="92D050"/>
              </a:solidFill>
            </a:endParaRPr>
          </a:p>
        </p:txBody>
      </p:sp>
      <p:graphicFrame>
        <p:nvGraphicFramePr>
          <p:cNvPr id="4" name="TextBox 5">
            <a:extLst>
              <a:ext uri="{FF2B5EF4-FFF2-40B4-BE49-F238E27FC236}">
                <a16:creationId xmlns:a16="http://schemas.microsoft.com/office/drawing/2014/main" id="{9CF1D6EB-F7CD-429C-BA20-DA6A90AB2121}"/>
              </a:ext>
            </a:extLst>
          </p:cNvPr>
          <p:cNvGraphicFramePr/>
          <p:nvPr>
            <p:extLst>
              <p:ext uri="{D42A27DB-BD31-4B8C-83A1-F6EECF244321}">
                <p14:modId xmlns:p14="http://schemas.microsoft.com/office/powerpoint/2010/main" val="3583314825"/>
              </p:ext>
            </p:extLst>
          </p:nvPr>
        </p:nvGraphicFramePr>
        <p:xfrm>
          <a:off x="1039523" y="567632"/>
          <a:ext cx="10407569" cy="1451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a:extLst>
              <a:ext uri="{FF2B5EF4-FFF2-40B4-BE49-F238E27FC236}">
                <a16:creationId xmlns:a16="http://schemas.microsoft.com/office/drawing/2014/main" id="{623482C9-54F9-4127-A58E-340D2DD6311C}"/>
              </a:ext>
            </a:extLst>
          </p:cNvPr>
          <p:cNvGraphicFramePr>
            <a:graphicFrameLocks noGrp="1"/>
          </p:cNvGraphicFramePr>
          <p:nvPr>
            <p:ph idx="1"/>
            <p:extLst>
              <p:ext uri="{D42A27DB-BD31-4B8C-83A1-F6EECF244321}">
                <p14:modId xmlns:p14="http://schemas.microsoft.com/office/powerpoint/2010/main" val="3944332090"/>
              </p:ext>
            </p:extLst>
          </p:nvPr>
        </p:nvGraphicFramePr>
        <p:xfrm>
          <a:off x="381506" y="2580854"/>
          <a:ext cx="5081745" cy="37095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ontent Placeholder 2">
            <a:extLst>
              <a:ext uri="{FF2B5EF4-FFF2-40B4-BE49-F238E27FC236}">
                <a16:creationId xmlns:a16="http://schemas.microsoft.com/office/drawing/2014/main" id="{C8DCC54E-62D1-4FC4-A19D-D8A159C41F6D}"/>
              </a:ext>
            </a:extLst>
          </p:cNvPr>
          <p:cNvGraphicFramePr>
            <a:graphicFrameLocks/>
          </p:cNvGraphicFramePr>
          <p:nvPr>
            <p:extLst>
              <p:ext uri="{D42A27DB-BD31-4B8C-83A1-F6EECF244321}">
                <p14:modId xmlns:p14="http://schemas.microsoft.com/office/powerpoint/2010/main" val="4046898515"/>
              </p:ext>
            </p:extLst>
          </p:nvPr>
        </p:nvGraphicFramePr>
        <p:xfrm>
          <a:off x="6365347" y="2580854"/>
          <a:ext cx="5081745" cy="370951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TextBox 5">
            <a:extLst>
              <a:ext uri="{FF2B5EF4-FFF2-40B4-BE49-F238E27FC236}">
                <a16:creationId xmlns:a16="http://schemas.microsoft.com/office/drawing/2014/main" id="{3480C562-64D1-4C33-BADB-8E4CA43B981D}"/>
              </a:ext>
            </a:extLst>
          </p:cNvPr>
          <p:cNvGraphicFramePr/>
          <p:nvPr>
            <p:extLst>
              <p:ext uri="{D42A27DB-BD31-4B8C-83A1-F6EECF244321}">
                <p14:modId xmlns:p14="http://schemas.microsoft.com/office/powerpoint/2010/main" val="1342455452"/>
              </p:ext>
            </p:extLst>
          </p:nvPr>
        </p:nvGraphicFramePr>
        <p:xfrm>
          <a:off x="1329696" y="1321305"/>
          <a:ext cx="3588152" cy="145177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2" name="TextBox 5">
            <a:extLst>
              <a:ext uri="{FF2B5EF4-FFF2-40B4-BE49-F238E27FC236}">
                <a16:creationId xmlns:a16="http://schemas.microsoft.com/office/drawing/2014/main" id="{51EC4A20-66D8-494D-A9C0-D68B2944170D}"/>
              </a:ext>
            </a:extLst>
          </p:cNvPr>
          <p:cNvGraphicFramePr/>
          <p:nvPr>
            <p:extLst>
              <p:ext uri="{D42A27DB-BD31-4B8C-83A1-F6EECF244321}">
                <p14:modId xmlns:p14="http://schemas.microsoft.com/office/powerpoint/2010/main" val="2708531400"/>
              </p:ext>
            </p:extLst>
          </p:nvPr>
        </p:nvGraphicFramePr>
        <p:xfrm>
          <a:off x="7274152" y="1321305"/>
          <a:ext cx="3588152" cy="1451779"/>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2413704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BF1E-8F0E-134F-A126-0A3C33155E46}"/>
              </a:ext>
            </a:extLst>
          </p:cNvPr>
          <p:cNvSpPr>
            <a:spLocks noGrp="1"/>
          </p:cNvSpPr>
          <p:nvPr>
            <p:ph type="title"/>
          </p:nvPr>
        </p:nvSpPr>
        <p:spPr>
          <a:xfrm>
            <a:off x="1797666" y="572204"/>
            <a:ext cx="8596668" cy="1320800"/>
          </a:xfrm>
        </p:spPr>
        <p:txBody>
          <a:bodyPr anchor="t">
            <a:normAutofit/>
          </a:bodyPr>
          <a:lstStyle/>
          <a:p>
            <a:pPr algn="ctr"/>
            <a:r>
              <a:rPr lang="en-US" dirty="0">
                <a:ea typeface="+mj-lt"/>
                <a:cs typeface="+mj-lt"/>
              </a:rPr>
              <a:t>Discussion of Recommendations</a:t>
            </a:r>
            <a:endParaRPr lang="en-US" dirty="0"/>
          </a:p>
        </p:txBody>
      </p:sp>
      <p:pic>
        <p:nvPicPr>
          <p:cNvPr id="7" name="Graphic 6" descr="Beer">
            <a:extLst>
              <a:ext uri="{FF2B5EF4-FFF2-40B4-BE49-F238E27FC236}">
                <a16:creationId xmlns:a16="http://schemas.microsoft.com/office/drawing/2014/main" id="{1933152A-BB6F-4F44-9F3C-7B12394417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3210" y="1047963"/>
            <a:ext cx="4622247" cy="5522360"/>
          </a:xfrm>
          <a:prstGeom prst="rect">
            <a:avLst/>
          </a:prstGeom>
        </p:spPr>
      </p:pic>
      <p:sp>
        <p:nvSpPr>
          <p:cNvPr id="3" name="Content Placeholder 2">
            <a:extLst>
              <a:ext uri="{FF2B5EF4-FFF2-40B4-BE49-F238E27FC236}">
                <a16:creationId xmlns:a16="http://schemas.microsoft.com/office/drawing/2014/main" id="{03340887-F28A-844D-BD30-9BB98AC10B6C}"/>
              </a:ext>
            </a:extLst>
          </p:cNvPr>
          <p:cNvSpPr>
            <a:spLocks noGrp="1"/>
          </p:cNvSpPr>
          <p:nvPr>
            <p:ph idx="1"/>
          </p:nvPr>
        </p:nvSpPr>
        <p:spPr>
          <a:xfrm>
            <a:off x="760288" y="2041464"/>
            <a:ext cx="8003569" cy="3768573"/>
          </a:xfrm>
        </p:spPr>
        <p:txBody>
          <a:bodyPr vert="horz" lIns="91440" tIns="45720" rIns="91440" bIns="45720" rtlCol="0">
            <a:noAutofit/>
          </a:bodyPr>
          <a:lstStyle/>
          <a:p>
            <a:pPr>
              <a:lnSpc>
                <a:spcPct val="90000"/>
              </a:lnSpc>
            </a:pPr>
            <a:r>
              <a:rPr lang="en-US" sz="1600" dirty="0">
                <a:ea typeface="+mn-lt"/>
                <a:cs typeface="+mn-lt"/>
              </a:rPr>
              <a:t>We have placed similar beers &amp; breweries based on their qualitative values into 4 different categories using Market Segmentation Analytical Techniques</a:t>
            </a:r>
          </a:p>
          <a:p>
            <a:pPr marL="731520">
              <a:lnSpc>
                <a:spcPct val="90000"/>
              </a:lnSpc>
              <a:buFont typeface="Arial" charset="2"/>
              <a:buChar char="•"/>
            </a:pPr>
            <a:r>
              <a:rPr lang="en-US" sz="1600" dirty="0">
                <a:ea typeface="+mn-lt"/>
                <a:cs typeface="+mn-lt"/>
              </a:rPr>
              <a:t>Beers classified in different clusters have similar qualitative values</a:t>
            </a:r>
          </a:p>
          <a:p>
            <a:pPr marL="731520">
              <a:lnSpc>
                <a:spcPct val="90000"/>
              </a:lnSpc>
              <a:buFont typeface="Arial" charset="2"/>
              <a:buChar char="•"/>
            </a:pPr>
            <a:r>
              <a:rPr lang="en-US" sz="1600" dirty="0">
                <a:ea typeface="+mn-lt"/>
                <a:cs typeface="+mn-lt"/>
              </a:rPr>
              <a:t>Customers can be targeted by sending out focused email advertising campaigns</a:t>
            </a:r>
          </a:p>
          <a:p>
            <a:pPr>
              <a:lnSpc>
                <a:spcPct val="90000"/>
              </a:lnSpc>
            </a:pPr>
            <a:r>
              <a:rPr lang="en-US" sz="1600" dirty="0">
                <a:ea typeface="+mn-lt"/>
                <a:cs typeface="+mn-lt"/>
              </a:rPr>
              <a:t>We recommend the Marketing &amp; Sales team of ABC Beer Company to target customers by employing focused advertising campaigns </a:t>
            </a:r>
          </a:p>
          <a:p>
            <a:pPr>
              <a:lnSpc>
                <a:spcPct val="90000"/>
              </a:lnSpc>
            </a:pPr>
            <a:r>
              <a:rPr lang="en-US" sz="1600" dirty="0">
                <a:ea typeface="+mn-lt"/>
                <a:cs typeface="+mn-lt"/>
              </a:rPr>
              <a:t>The type of customers to be targeted are:</a:t>
            </a:r>
          </a:p>
          <a:p>
            <a:pPr marL="731520">
              <a:lnSpc>
                <a:spcPct val="90000"/>
              </a:lnSpc>
              <a:buFont typeface="Arial" charset="2"/>
              <a:buChar char="•"/>
            </a:pPr>
            <a:r>
              <a:rPr lang="en-US" sz="1600" dirty="0">
                <a:ea typeface="+mn-lt"/>
                <a:cs typeface="+mn-lt"/>
              </a:rPr>
              <a:t>Frequent visitors of a brewery who prefer a certain specialty of beer to try other beers and breweries placed within the same Cluster</a:t>
            </a:r>
            <a:endParaRPr lang="en-US" sz="1600" dirty="0"/>
          </a:p>
          <a:p>
            <a:pPr>
              <a:lnSpc>
                <a:spcPct val="90000"/>
              </a:lnSpc>
            </a:pPr>
            <a:r>
              <a:rPr lang="en-US" sz="1600" dirty="0">
                <a:ea typeface="+mn-lt"/>
                <a:cs typeface="+mn-lt"/>
              </a:rPr>
              <a:t>There is a high probability of a customer liking a beer having a similar qualitative value, thus driving ABC Beer Company’s overall sales revenue</a:t>
            </a:r>
          </a:p>
          <a:p>
            <a:pPr marL="731520">
              <a:lnSpc>
                <a:spcPct val="90000"/>
              </a:lnSpc>
              <a:buFont typeface="Arial" charset="2"/>
              <a:buChar char="•"/>
            </a:pPr>
            <a:endParaRPr lang="en-US" sz="1600" dirty="0"/>
          </a:p>
        </p:txBody>
      </p:sp>
    </p:spTree>
    <p:extLst>
      <p:ext uri="{BB962C8B-B14F-4D97-AF65-F5344CB8AC3E}">
        <p14:creationId xmlns:p14="http://schemas.microsoft.com/office/powerpoint/2010/main" val="118038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A72C-4BCD-C746-98DF-76CE937068D0}"/>
              </a:ext>
            </a:extLst>
          </p:cNvPr>
          <p:cNvSpPr>
            <a:spLocks noGrp="1"/>
          </p:cNvSpPr>
          <p:nvPr>
            <p:ph type="title"/>
          </p:nvPr>
        </p:nvSpPr>
        <p:spPr>
          <a:xfrm>
            <a:off x="779802" y="0"/>
            <a:ext cx="10881135" cy="1881575"/>
          </a:xfrm>
        </p:spPr>
        <p:txBody>
          <a:bodyPr vert="horz" lIns="91440" tIns="45720" rIns="91440" bIns="45720" rtlCol="0" anchor="ctr">
            <a:normAutofit/>
          </a:bodyPr>
          <a:lstStyle/>
          <a:p>
            <a:r>
              <a:rPr lang="en-US" sz="3200" dirty="0">
                <a:solidFill>
                  <a:srgbClr val="92D050"/>
                </a:solidFill>
                <a:latin typeface="+mj-lt"/>
                <a:ea typeface="+mj-lt"/>
                <a:cs typeface="+mj-lt"/>
              </a:rPr>
              <a:t>Future developments of the software and software category of BI&amp;A software</a:t>
            </a:r>
            <a:endParaRPr lang="en-US" sz="3400" dirty="0"/>
          </a:p>
        </p:txBody>
      </p:sp>
      <p:graphicFrame>
        <p:nvGraphicFramePr>
          <p:cNvPr id="8" name="TextBox 5">
            <a:extLst>
              <a:ext uri="{FF2B5EF4-FFF2-40B4-BE49-F238E27FC236}">
                <a16:creationId xmlns:a16="http://schemas.microsoft.com/office/drawing/2014/main" id="{25F27B58-C952-4550-B43D-762C77CDF57A}"/>
              </a:ext>
            </a:extLst>
          </p:cNvPr>
          <p:cNvGraphicFramePr/>
          <p:nvPr>
            <p:extLst>
              <p:ext uri="{D42A27DB-BD31-4B8C-83A1-F6EECF244321}">
                <p14:modId xmlns:p14="http://schemas.microsoft.com/office/powerpoint/2010/main" val="3562747976"/>
              </p:ext>
            </p:extLst>
          </p:nvPr>
        </p:nvGraphicFramePr>
        <p:xfrm>
          <a:off x="2767615" y="1615894"/>
          <a:ext cx="6656769" cy="4921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3997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FD85-7E83-5B46-BF29-872D0B910B19}"/>
              </a:ext>
            </a:extLst>
          </p:cNvPr>
          <p:cNvSpPr>
            <a:spLocks noGrp="1"/>
          </p:cNvSpPr>
          <p:nvPr>
            <p:ph type="title"/>
          </p:nvPr>
        </p:nvSpPr>
        <p:spPr>
          <a:xfrm>
            <a:off x="533229" y="-6"/>
            <a:ext cx="4203045" cy="864302"/>
          </a:xfrm>
        </p:spPr>
        <p:txBody>
          <a:bodyPr anchor="ctr">
            <a:normAutofit/>
          </a:bodyPr>
          <a:lstStyle/>
          <a:p>
            <a:r>
              <a:rPr lang="en-US" dirty="0">
                <a:solidFill>
                  <a:schemeClr val="bg1"/>
                </a:solidFill>
              </a:rPr>
              <a:t>Demo of The Tools</a:t>
            </a:r>
          </a:p>
        </p:txBody>
      </p:sp>
      <p:sp>
        <p:nvSpPr>
          <p:cNvPr id="3" name="Content Placeholder 2">
            <a:extLst>
              <a:ext uri="{FF2B5EF4-FFF2-40B4-BE49-F238E27FC236}">
                <a16:creationId xmlns:a16="http://schemas.microsoft.com/office/drawing/2014/main" id="{4C728E54-2044-324B-8EA2-9AAB824C8037}"/>
              </a:ext>
            </a:extLst>
          </p:cNvPr>
          <p:cNvSpPr>
            <a:spLocks noGrp="1"/>
          </p:cNvSpPr>
          <p:nvPr>
            <p:ph idx="1"/>
          </p:nvPr>
        </p:nvSpPr>
        <p:spPr>
          <a:xfrm>
            <a:off x="365241" y="711587"/>
            <a:ext cx="10403124" cy="553358"/>
          </a:xfrm>
        </p:spPr>
        <p:txBody>
          <a:bodyPr>
            <a:normAutofit/>
          </a:bodyPr>
          <a:lstStyle/>
          <a:p>
            <a:r>
              <a:rPr lang="en-US" sz="1200" dirty="0">
                <a:solidFill>
                  <a:schemeClr val="bg1"/>
                </a:solidFill>
              </a:rPr>
              <a:t>Link : </a:t>
            </a:r>
            <a:r>
              <a:rPr lang="en-US" sz="1200" dirty="0">
                <a:solidFill>
                  <a:schemeClr val="bg1"/>
                </a:solidFill>
                <a:hlinkClick r:id="rId4"/>
              </a:rPr>
              <a:t>https://ucincinnati.webex.com/webappng/sites/ucincinnati/recording/69661c09aede10399fa10050568f2060/playback</a:t>
            </a:r>
            <a:endParaRPr lang="en-US" sz="1200" dirty="0">
              <a:solidFill>
                <a:schemeClr val="bg1"/>
              </a:solidFill>
            </a:endParaRPr>
          </a:p>
          <a:p>
            <a:endParaRPr lang="en-US" dirty="0">
              <a:solidFill>
                <a:schemeClr val="bg1"/>
              </a:solidFill>
            </a:endParaRPr>
          </a:p>
          <a:p>
            <a:pPr marL="0" indent="0">
              <a:buNone/>
            </a:pPr>
            <a:endParaRPr lang="en-US" dirty="0">
              <a:solidFill>
                <a:schemeClr val="bg1"/>
              </a:solidFill>
            </a:endParaRPr>
          </a:p>
        </p:txBody>
      </p:sp>
      <p:pic>
        <p:nvPicPr>
          <p:cNvPr id="4" name="Sudhir Vedula's Personal Room-20210614 0133-3">
            <a:hlinkClick r:id="" action="ppaction://media"/>
            <a:extLst>
              <a:ext uri="{FF2B5EF4-FFF2-40B4-BE49-F238E27FC236}">
                <a16:creationId xmlns:a16="http://schemas.microsoft.com/office/drawing/2014/main" id="{3FEB245D-3A92-47F7-A296-8BB111E6C6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43593"/>
            <a:ext cx="12192000" cy="5814403"/>
          </a:xfrm>
          <a:prstGeom prst="rect">
            <a:avLst/>
          </a:prstGeom>
        </p:spPr>
      </p:pic>
    </p:spTree>
    <p:extLst>
      <p:ext uri="{BB962C8B-B14F-4D97-AF65-F5344CB8AC3E}">
        <p14:creationId xmlns:p14="http://schemas.microsoft.com/office/powerpoint/2010/main" val="344463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494B51E7-F038-46F1-8BE4-A8599B92541B}"/>
              </a:ext>
            </a:extLst>
          </p:cNvPr>
          <p:cNvPicPr>
            <a:picLocks noGrp="1" noChangeAspect="1"/>
          </p:cNvPicPr>
          <p:nvPr>
            <p:ph idx="1"/>
          </p:nvPr>
        </p:nvPicPr>
        <p:blipFill>
          <a:blip r:embed="rId2"/>
          <a:stretch>
            <a:fillRect/>
          </a:stretch>
        </p:blipFill>
        <p:spPr>
          <a:xfrm>
            <a:off x="2152326" y="1409700"/>
            <a:ext cx="8265172" cy="4171322"/>
          </a:xfrm>
        </p:spPr>
      </p:pic>
    </p:spTree>
    <p:extLst>
      <p:ext uri="{BB962C8B-B14F-4D97-AF65-F5344CB8AC3E}">
        <p14:creationId xmlns:p14="http://schemas.microsoft.com/office/powerpoint/2010/main" val="309638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F033F8E3-5F1F-4259-93E9-C4E51D98D5B5}"/>
              </a:ext>
            </a:extLst>
          </p:cNvPr>
          <p:cNvPicPr>
            <a:picLocks noChangeAspect="1"/>
          </p:cNvPicPr>
          <p:nvPr/>
        </p:nvPicPr>
        <p:blipFill rotWithShape="1">
          <a:blip r:embed="rId3">
            <a:duotone>
              <a:prstClr val="black"/>
              <a:schemeClr val="tx2">
                <a:tint val="45000"/>
                <a:satMod val="400000"/>
              </a:schemeClr>
            </a:duotone>
            <a:alphaModFix amt="40000"/>
          </a:blip>
          <a:srcRect t="1510" b="14220"/>
          <a:stretch/>
        </p:blipFill>
        <p:spPr>
          <a:xfrm>
            <a:off x="20" y="-10264"/>
            <a:ext cx="12191980" cy="6857990"/>
          </a:xfrm>
          <a:prstGeom prst="rect">
            <a:avLst/>
          </a:prstGeom>
        </p:spPr>
      </p:pic>
      <p:sp>
        <p:nvSpPr>
          <p:cNvPr id="2" name="Title 1">
            <a:extLst>
              <a:ext uri="{FF2B5EF4-FFF2-40B4-BE49-F238E27FC236}">
                <a16:creationId xmlns:a16="http://schemas.microsoft.com/office/drawing/2014/main" id="{9EE164E6-F775-234E-A4C1-7B03D7D668B4}"/>
              </a:ext>
            </a:extLst>
          </p:cNvPr>
          <p:cNvSpPr>
            <a:spLocks noGrp="1"/>
          </p:cNvSpPr>
          <p:nvPr>
            <p:ph type="title"/>
          </p:nvPr>
        </p:nvSpPr>
        <p:spPr>
          <a:xfrm>
            <a:off x="1523730" y="10274"/>
            <a:ext cx="8596668" cy="1320800"/>
          </a:xfrm>
        </p:spPr>
        <p:txBody>
          <a:bodyPr>
            <a:normAutofit/>
          </a:bodyPr>
          <a:lstStyle/>
          <a:p>
            <a:pPr algn="ctr"/>
            <a:r>
              <a:rPr lang="en-US" dirty="0"/>
              <a:t>Table of Content </a:t>
            </a:r>
          </a:p>
        </p:txBody>
      </p:sp>
      <p:sp>
        <p:nvSpPr>
          <p:cNvPr id="3" name="Content Placeholder 2">
            <a:extLst>
              <a:ext uri="{FF2B5EF4-FFF2-40B4-BE49-F238E27FC236}">
                <a16:creationId xmlns:a16="http://schemas.microsoft.com/office/drawing/2014/main" id="{7B9B94F0-1EA9-5642-BC6C-E4F81507079F}"/>
              </a:ext>
            </a:extLst>
          </p:cNvPr>
          <p:cNvSpPr>
            <a:spLocks noGrp="1"/>
          </p:cNvSpPr>
          <p:nvPr>
            <p:ph idx="1"/>
          </p:nvPr>
        </p:nvSpPr>
        <p:spPr>
          <a:xfrm>
            <a:off x="243067" y="623718"/>
            <a:ext cx="11157995" cy="5372177"/>
          </a:xfrm>
        </p:spPr>
        <p:txBody>
          <a:bodyPr>
            <a:noAutofit/>
          </a:bodyPr>
          <a:lstStyle/>
          <a:p>
            <a:pPr>
              <a:lnSpc>
                <a:spcPct val="90000"/>
              </a:lnSpc>
            </a:pPr>
            <a:r>
              <a:rPr lang="en-US" sz="1600" dirty="0">
                <a:solidFill>
                  <a:srgbClr val="FFFFFF"/>
                </a:solidFill>
              </a:rPr>
              <a:t>Software(s) Used: Alteryx Designer and Tableau Public</a:t>
            </a:r>
          </a:p>
          <a:p>
            <a:pPr>
              <a:lnSpc>
                <a:spcPct val="90000"/>
              </a:lnSpc>
            </a:pPr>
            <a:r>
              <a:rPr lang="en-US" sz="1600" dirty="0">
                <a:solidFill>
                  <a:srgbClr val="FFFFFF"/>
                </a:solidFill>
              </a:rPr>
              <a:t>Table of Content: </a:t>
            </a:r>
          </a:p>
          <a:p>
            <a:pPr lvl="1">
              <a:lnSpc>
                <a:spcPct val="90000"/>
              </a:lnSpc>
            </a:pPr>
            <a:r>
              <a:rPr lang="en-US" dirty="0">
                <a:solidFill>
                  <a:srgbClr val="FFFFFF"/>
                </a:solidFill>
              </a:rPr>
              <a:t>Business Use Case </a:t>
            </a:r>
          </a:p>
          <a:p>
            <a:pPr lvl="1">
              <a:lnSpc>
                <a:spcPct val="90000"/>
              </a:lnSpc>
            </a:pPr>
            <a:r>
              <a:rPr lang="en-US" dirty="0">
                <a:solidFill>
                  <a:srgbClr val="FFFFFF"/>
                </a:solidFill>
              </a:rPr>
              <a:t>Aim</a:t>
            </a:r>
          </a:p>
          <a:p>
            <a:pPr lvl="1">
              <a:lnSpc>
                <a:spcPct val="90000"/>
              </a:lnSpc>
            </a:pPr>
            <a:r>
              <a:rPr lang="en-US" dirty="0">
                <a:solidFill>
                  <a:srgbClr val="FFFFFF"/>
                </a:solidFill>
              </a:rPr>
              <a:t>Dataset Introduction</a:t>
            </a:r>
          </a:p>
          <a:p>
            <a:pPr lvl="1">
              <a:lnSpc>
                <a:spcPct val="90000"/>
              </a:lnSpc>
            </a:pPr>
            <a:r>
              <a:rPr lang="en-US" dirty="0">
                <a:solidFill>
                  <a:srgbClr val="FFFFFF"/>
                </a:solidFill>
              </a:rPr>
              <a:t>Tools for Data Analysis and Visualization</a:t>
            </a:r>
          </a:p>
          <a:p>
            <a:pPr lvl="1">
              <a:lnSpc>
                <a:spcPct val="90000"/>
              </a:lnSpc>
            </a:pPr>
            <a:r>
              <a:rPr lang="en-US" dirty="0">
                <a:solidFill>
                  <a:srgbClr val="FFFFFF"/>
                </a:solidFill>
              </a:rPr>
              <a:t>Software Details</a:t>
            </a:r>
          </a:p>
          <a:p>
            <a:pPr lvl="2">
              <a:lnSpc>
                <a:spcPct val="90000"/>
              </a:lnSpc>
            </a:pPr>
            <a:r>
              <a:rPr lang="en-US" sz="1600" dirty="0">
                <a:solidFill>
                  <a:srgbClr val="FFFFFF"/>
                </a:solidFill>
              </a:rPr>
              <a:t>What is Alteryx Designer?</a:t>
            </a:r>
          </a:p>
          <a:p>
            <a:pPr lvl="2">
              <a:lnSpc>
                <a:spcPct val="90000"/>
              </a:lnSpc>
            </a:pPr>
            <a:r>
              <a:rPr lang="en-US" sz="1600" dirty="0">
                <a:solidFill>
                  <a:srgbClr val="FFFFFF"/>
                </a:solidFill>
              </a:rPr>
              <a:t>Why have we used Alteryx Designer?</a:t>
            </a:r>
          </a:p>
          <a:p>
            <a:pPr lvl="2">
              <a:lnSpc>
                <a:spcPct val="90000"/>
              </a:lnSpc>
            </a:pPr>
            <a:r>
              <a:rPr lang="en-US" sz="1600" dirty="0">
                <a:solidFill>
                  <a:srgbClr val="FFFFFF"/>
                </a:solidFill>
              </a:rPr>
              <a:t>Processes involved in implementing Alteryx Designer (Data Analysis)</a:t>
            </a:r>
          </a:p>
          <a:p>
            <a:pPr lvl="2">
              <a:lnSpc>
                <a:spcPct val="90000"/>
              </a:lnSpc>
            </a:pPr>
            <a:r>
              <a:rPr lang="en-US" sz="1600" dirty="0">
                <a:solidFill>
                  <a:srgbClr val="FFFFFF"/>
                </a:solidFill>
              </a:rPr>
              <a:t>What is Tableau Public?</a:t>
            </a:r>
          </a:p>
          <a:p>
            <a:pPr lvl="2">
              <a:lnSpc>
                <a:spcPct val="90000"/>
              </a:lnSpc>
            </a:pPr>
            <a:r>
              <a:rPr lang="en-US" sz="1600" dirty="0">
                <a:solidFill>
                  <a:srgbClr val="FFFFFF"/>
                </a:solidFill>
              </a:rPr>
              <a:t>Why have we used Tableau Public?</a:t>
            </a:r>
          </a:p>
          <a:p>
            <a:pPr lvl="2">
              <a:lnSpc>
                <a:spcPct val="90000"/>
              </a:lnSpc>
            </a:pPr>
            <a:r>
              <a:rPr lang="en-US" sz="1600" dirty="0">
                <a:solidFill>
                  <a:srgbClr val="FFFFFF"/>
                </a:solidFill>
              </a:rPr>
              <a:t>Processes involved in implementing Tableau Public (Data Visualization)</a:t>
            </a:r>
          </a:p>
          <a:p>
            <a:pPr lvl="1">
              <a:lnSpc>
                <a:spcPct val="90000"/>
              </a:lnSpc>
            </a:pPr>
            <a:r>
              <a:rPr lang="en-US" dirty="0">
                <a:solidFill>
                  <a:srgbClr val="FFFFFF"/>
                </a:solidFill>
                <a:ea typeface="+mj-lt"/>
                <a:cs typeface="+mj-lt"/>
              </a:rPr>
              <a:t>Key Alternatives</a:t>
            </a:r>
          </a:p>
          <a:p>
            <a:pPr lvl="1">
              <a:lnSpc>
                <a:spcPct val="90000"/>
              </a:lnSpc>
            </a:pPr>
            <a:r>
              <a:rPr lang="en-US" dirty="0">
                <a:solidFill>
                  <a:srgbClr val="FFFFFF"/>
                </a:solidFill>
                <a:ea typeface="+mj-lt"/>
                <a:cs typeface="+mj-lt"/>
              </a:rPr>
              <a:t>Discussion of Recommendation</a:t>
            </a:r>
          </a:p>
          <a:p>
            <a:pPr lvl="1">
              <a:lnSpc>
                <a:spcPct val="90000"/>
              </a:lnSpc>
            </a:pPr>
            <a:r>
              <a:rPr lang="en-US" dirty="0">
                <a:solidFill>
                  <a:srgbClr val="FFFFFF"/>
                </a:solidFill>
                <a:ea typeface="+mj-lt"/>
                <a:cs typeface="+mj-lt"/>
              </a:rPr>
              <a:t>Future developments of the software and software category of BI&amp;A software</a:t>
            </a:r>
          </a:p>
          <a:p>
            <a:pPr lvl="1">
              <a:lnSpc>
                <a:spcPct val="90000"/>
              </a:lnSpc>
            </a:pPr>
            <a:r>
              <a:rPr lang="en-US" dirty="0">
                <a:solidFill>
                  <a:srgbClr val="FFFFFF"/>
                </a:solidFill>
              </a:rPr>
              <a:t>Demo of the Tools</a:t>
            </a:r>
            <a:endParaRPr lang="en-US" dirty="0">
              <a:solidFill>
                <a:srgbClr val="FFFFFF"/>
              </a:solidFill>
              <a:ea typeface="+mj-lt"/>
              <a:cs typeface="+mj-lt"/>
            </a:endParaRPr>
          </a:p>
          <a:p>
            <a:pPr lvl="1">
              <a:lnSpc>
                <a:spcPct val="90000"/>
              </a:lnSpc>
            </a:pPr>
            <a:r>
              <a:rPr lang="en-US" dirty="0">
                <a:solidFill>
                  <a:srgbClr val="FFFFFF"/>
                </a:solidFill>
                <a:ea typeface="+mj-lt"/>
                <a:cs typeface="+mj-lt"/>
              </a:rPr>
              <a:t>Thank You</a:t>
            </a:r>
            <a:endParaRPr lang="en-US" dirty="0">
              <a:solidFill>
                <a:srgbClr val="FFFFFF"/>
              </a:solidFill>
            </a:endParaRPr>
          </a:p>
          <a:p>
            <a:pPr lvl="1">
              <a:lnSpc>
                <a:spcPct val="90000"/>
              </a:lnSpc>
            </a:pPr>
            <a:endParaRPr lang="en-US" dirty="0">
              <a:solidFill>
                <a:srgbClr val="FFFFFF"/>
              </a:solidFill>
            </a:endParaRPr>
          </a:p>
          <a:p>
            <a:pPr>
              <a:lnSpc>
                <a:spcPct val="90000"/>
              </a:lnSpc>
            </a:pPr>
            <a:endParaRPr lang="en-US" sz="1600" dirty="0">
              <a:solidFill>
                <a:srgbClr val="FFFFFF"/>
              </a:solidFill>
            </a:endParaRPr>
          </a:p>
        </p:txBody>
      </p:sp>
    </p:spTree>
    <p:extLst>
      <p:ext uri="{BB962C8B-B14F-4D97-AF65-F5344CB8AC3E}">
        <p14:creationId xmlns:p14="http://schemas.microsoft.com/office/powerpoint/2010/main" val="2861931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9F3A9-8D56-2347-AAFF-D643774DD4DD}"/>
              </a:ext>
            </a:extLst>
          </p:cNvPr>
          <p:cNvSpPr>
            <a:spLocks noGrp="1"/>
          </p:cNvSpPr>
          <p:nvPr>
            <p:ph type="title"/>
          </p:nvPr>
        </p:nvSpPr>
        <p:spPr>
          <a:xfrm>
            <a:off x="1286933" y="609600"/>
            <a:ext cx="10197494" cy="1099457"/>
          </a:xfrm>
        </p:spPr>
        <p:txBody>
          <a:bodyPr>
            <a:normAutofit/>
          </a:bodyPr>
          <a:lstStyle/>
          <a:p>
            <a:pPr algn="ctr"/>
            <a:r>
              <a:rPr lang="en-US" dirty="0"/>
              <a:t>Business Use Case </a:t>
            </a:r>
          </a:p>
        </p:txBody>
      </p:sp>
      <p:sp>
        <p:nvSpPr>
          <p:cNvPr id="11" name="Isosceles Triangle 10">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1519024-1B04-42B8-A7F9-87EFB09868E0}"/>
              </a:ext>
            </a:extLst>
          </p:cNvPr>
          <p:cNvGraphicFramePr>
            <a:graphicFrameLocks noGrp="1"/>
          </p:cNvGraphicFramePr>
          <p:nvPr>
            <p:ph idx="1"/>
            <p:extLst>
              <p:ext uri="{D42A27DB-BD31-4B8C-83A1-F6EECF244321}">
                <p14:modId xmlns:p14="http://schemas.microsoft.com/office/powerpoint/2010/main" val="8312192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54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1A7071-A1E3-4ABD-9E3C-984F3F9D1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EB1BFB04-8723-49E2-8DBD-AB7EFFB54A1C}"/>
              </a:ext>
            </a:extLst>
          </p:cNvPr>
          <p:cNvPicPr>
            <a:picLocks noChangeAspect="1"/>
          </p:cNvPicPr>
          <p:nvPr/>
        </p:nvPicPr>
        <p:blipFill rotWithShape="1">
          <a:blip r:embed="rId3">
            <a:duotone>
              <a:schemeClr val="bg2">
                <a:shade val="45000"/>
                <a:satMod val="135000"/>
              </a:schemeClr>
              <a:prstClr val="white"/>
            </a:duotone>
            <a:alphaModFix amt="15000"/>
          </a:blip>
          <a:srcRect t="1510" b="14220"/>
          <a:stretch/>
        </p:blipFill>
        <p:spPr>
          <a:xfrm>
            <a:off x="-3175" y="-18520"/>
            <a:ext cx="12191999" cy="6858000"/>
          </a:xfrm>
          <a:prstGeom prst="rect">
            <a:avLst/>
          </a:prstGeom>
        </p:spPr>
      </p:pic>
      <p:grpSp>
        <p:nvGrpSpPr>
          <p:cNvPr id="11" name="Group 10">
            <a:extLst>
              <a:ext uri="{FF2B5EF4-FFF2-40B4-BE49-F238E27FC236}">
                <a16:creationId xmlns:a16="http://schemas.microsoft.com/office/drawing/2014/main" id="{D7450C65-F562-4A93-8E4C-2B1A1D6D13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AF0563B9-ECBE-4965-97D7-9882F6A74B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7E91126-5A58-4664-9FA6-5EC835C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F18AD9C-F20A-40DA-85EC-AE24CBA4C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ED32872-350A-42F9-BACB-7E8FFE55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409006C-800B-4ECA-9974-89CBD0498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AA88B005-7B82-4ACE-B3D5-1BAD7E2A5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DC68DADB-A002-4B49-8932-F71D25B3F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63238F89-5D1B-4101-8493-5A72E178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4094520-ACA0-47DD-8EB5-084BD92E8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9E6287E-AD72-4AD3-981F-086045BCA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FCC6C64-15C2-2E4C-8D0A-00F7CB23AA9F}"/>
              </a:ext>
            </a:extLst>
          </p:cNvPr>
          <p:cNvSpPr>
            <a:spLocks noGrp="1"/>
          </p:cNvSpPr>
          <p:nvPr>
            <p:ph type="title"/>
          </p:nvPr>
        </p:nvSpPr>
        <p:spPr>
          <a:xfrm>
            <a:off x="1239785" y="543632"/>
            <a:ext cx="8596668" cy="1320800"/>
          </a:xfrm>
        </p:spPr>
        <p:txBody>
          <a:bodyPr>
            <a:normAutofit/>
          </a:bodyPr>
          <a:lstStyle/>
          <a:p>
            <a:pPr algn="ctr"/>
            <a:r>
              <a:rPr lang="en-US" dirty="0"/>
              <a:t>Aim </a:t>
            </a:r>
          </a:p>
        </p:txBody>
      </p:sp>
      <p:sp>
        <p:nvSpPr>
          <p:cNvPr id="3" name="Content Placeholder 2">
            <a:extLst>
              <a:ext uri="{FF2B5EF4-FFF2-40B4-BE49-F238E27FC236}">
                <a16:creationId xmlns:a16="http://schemas.microsoft.com/office/drawing/2014/main" id="{731CA42F-D956-FB43-8BF2-83579CDCB564}"/>
              </a:ext>
            </a:extLst>
          </p:cNvPr>
          <p:cNvSpPr>
            <a:spLocks noGrp="1"/>
          </p:cNvSpPr>
          <p:nvPr>
            <p:ph idx="1"/>
          </p:nvPr>
        </p:nvSpPr>
        <p:spPr>
          <a:xfrm>
            <a:off x="1466480" y="2181138"/>
            <a:ext cx="8596668" cy="3880773"/>
          </a:xfrm>
        </p:spPr>
        <p:txBody>
          <a:bodyPr>
            <a:normAutofit/>
          </a:bodyPr>
          <a:lstStyle/>
          <a:p>
            <a:r>
              <a:rPr lang="en-US" sz="1600" dirty="0"/>
              <a:t>To perform Market Segmentation for ABC Beer Company using predictive analytics method of K-Means clustering</a:t>
            </a:r>
          </a:p>
          <a:p>
            <a:r>
              <a:rPr lang="en-US" sz="1600" dirty="0"/>
              <a:t>Based on the qualitative values of each beer we have placed them into one of 4 different buckets or categories</a:t>
            </a:r>
          </a:p>
          <a:p>
            <a:r>
              <a:rPr lang="en-US" sz="1600" dirty="0"/>
              <a:t>Categorization of beers enables the Marketing &amp; Sales team of the Beer Company to target specific customers</a:t>
            </a:r>
          </a:p>
        </p:txBody>
      </p:sp>
    </p:spTree>
    <p:extLst>
      <p:ext uri="{BB962C8B-B14F-4D97-AF65-F5344CB8AC3E}">
        <p14:creationId xmlns:p14="http://schemas.microsoft.com/office/powerpoint/2010/main" val="1097866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D564-6198-2447-974D-B0B4EFDC9FD1}"/>
              </a:ext>
            </a:extLst>
          </p:cNvPr>
          <p:cNvSpPr>
            <a:spLocks noGrp="1"/>
          </p:cNvSpPr>
          <p:nvPr>
            <p:ph type="title"/>
          </p:nvPr>
        </p:nvSpPr>
        <p:spPr>
          <a:xfrm>
            <a:off x="1664415" y="405672"/>
            <a:ext cx="7654248" cy="503434"/>
          </a:xfrm>
        </p:spPr>
        <p:txBody>
          <a:bodyPr anchor="ctr">
            <a:noAutofit/>
          </a:bodyPr>
          <a:lstStyle/>
          <a:p>
            <a:pPr algn="ctr"/>
            <a:r>
              <a:rPr lang="en-IN" dirty="0"/>
              <a:t>Dataset Introduction</a:t>
            </a:r>
            <a:endParaRPr lang="en-US" dirty="0"/>
          </a:p>
        </p:txBody>
      </p:sp>
      <p:sp>
        <p:nvSpPr>
          <p:cNvPr id="3" name="Content Placeholder 2">
            <a:extLst>
              <a:ext uri="{FF2B5EF4-FFF2-40B4-BE49-F238E27FC236}">
                <a16:creationId xmlns:a16="http://schemas.microsoft.com/office/drawing/2014/main" id="{B72589B5-4908-2D4A-B583-C343D30A0B29}"/>
              </a:ext>
            </a:extLst>
          </p:cNvPr>
          <p:cNvSpPr>
            <a:spLocks noGrp="1"/>
          </p:cNvSpPr>
          <p:nvPr>
            <p:ph idx="1"/>
          </p:nvPr>
        </p:nvSpPr>
        <p:spPr>
          <a:xfrm>
            <a:off x="657648" y="1227604"/>
            <a:ext cx="9195269" cy="5224724"/>
          </a:xfrm>
        </p:spPr>
        <p:txBody>
          <a:bodyPr anchor="ctr">
            <a:normAutofit/>
          </a:bodyPr>
          <a:lstStyle/>
          <a:p>
            <a:pPr>
              <a:lnSpc>
                <a:spcPct val="90000"/>
              </a:lnSpc>
            </a:pPr>
            <a:r>
              <a:rPr lang="en-IN" sz="1600" b="1" i="1" dirty="0"/>
              <a:t>The source of data is </a:t>
            </a:r>
            <a:r>
              <a:rPr lang="en-IN" sz="1600" b="1" i="1" dirty="0">
                <a:hlinkClick r:id="rId2"/>
              </a:rPr>
              <a:t>https://openbeerdb.com/</a:t>
            </a:r>
            <a:endParaRPr lang="en-IN" sz="1600" b="1" i="1" dirty="0"/>
          </a:p>
          <a:p>
            <a:pPr>
              <a:lnSpc>
                <a:spcPct val="90000"/>
              </a:lnSpc>
            </a:pPr>
            <a:r>
              <a:rPr lang="en-IN" sz="1600" b="1" i="1" dirty="0"/>
              <a:t>Beer.xlsx</a:t>
            </a:r>
          </a:p>
          <a:p>
            <a:pPr marL="720000">
              <a:lnSpc>
                <a:spcPct val="90000"/>
              </a:lnSpc>
              <a:buFont typeface="Arial" panose="020B0604020202020204" pitchFamily="34" charset="0"/>
              <a:buChar char="•"/>
            </a:pPr>
            <a:r>
              <a:rPr lang="en-IN" sz="1600" dirty="0"/>
              <a:t>Records: 5901</a:t>
            </a:r>
          </a:p>
          <a:p>
            <a:pPr marL="720000">
              <a:lnSpc>
                <a:spcPct val="90000"/>
              </a:lnSpc>
              <a:buFont typeface="Arial" panose="020B0604020202020204" pitchFamily="34" charset="0"/>
              <a:buChar char="•"/>
            </a:pPr>
            <a:r>
              <a:rPr lang="en-IN" sz="1600" dirty="0"/>
              <a:t>Columns: id,brewery_id,name,cat_id,style_id,abv,ibu,srm,upc,filepath,add_user,last_mod</a:t>
            </a:r>
          </a:p>
          <a:p>
            <a:pPr>
              <a:lnSpc>
                <a:spcPct val="90000"/>
              </a:lnSpc>
            </a:pPr>
            <a:r>
              <a:rPr lang="en-IN" sz="1600" b="1" i="1" dirty="0"/>
              <a:t>Breweries.xlsx</a:t>
            </a:r>
            <a:r>
              <a:rPr lang="en-IN" sz="1600" dirty="0"/>
              <a:t> </a:t>
            </a:r>
          </a:p>
          <a:p>
            <a:pPr marL="720000">
              <a:lnSpc>
                <a:spcPct val="90000"/>
              </a:lnSpc>
              <a:buFont typeface="Arial" panose="020B0604020202020204" pitchFamily="34" charset="0"/>
              <a:buChar char="•"/>
            </a:pPr>
            <a:r>
              <a:rPr lang="en-IN" sz="1600" dirty="0"/>
              <a:t>Records: 1414</a:t>
            </a:r>
          </a:p>
          <a:p>
            <a:pPr marL="720000">
              <a:lnSpc>
                <a:spcPct val="90000"/>
              </a:lnSpc>
              <a:buFont typeface="Arial" panose="020B0604020202020204" pitchFamily="34" charset="0"/>
              <a:buChar char="•"/>
            </a:pPr>
            <a:r>
              <a:rPr lang="en-IN" sz="1600" dirty="0"/>
              <a:t>Columns: id,name,address1,address2,city,state,code,country,phone,website,filepath,add_user,last_mod </a:t>
            </a:r>
          </a:p>
          <a:p>
            <a:pPr>
              <a:lnSpc>
                <a:spcPct val="90000"/>
              </a:lnSpc>
            </a:pPr>
            <a:r>
              <a:rPr lang="en-IN" sz="1600" b="1" i="1" dirty="0"/>
              <a:t>styles.xlsx</a:t>
            </a:r>
          </a:p>
          <a:p>
            <a:pPr marL="720000">
              <a:lnSpc>
                <a:spcPct val="90000"/>
              </a:lnSpc>
              <a:buFont typeface="Arial" panose="020B0604020202020204" pitchFamily="34" charset="0"/>
              <a:buChar char="•"/>
            </a:pPr>
            <a:r>
              <a:rPr lang="en-IN" sz="1600" dirty="0"/>
              <a:t>Records: 141</a:t>
            </a:r>
          </a:p>
          <a:p>
            <a:pPr marL="720000">
              <a:lnSpc>
                <a:spcPct val="90000"/>
              </a:lnSpc>
              <a:buFont typeface="Arial" panose="020B0604020202020204" pitchFamily="34" charset="0"/>
              <a:buChar char="•"/>
            </a:pPr>
            <a:r>
              <a:rPr lang="en-IN" sz="1600" dirty="0"/>
              <a:t>Columns: </a:t>
            </a:r>
            <a:r>
              <a:rPr lang="en-IN" sz="1600" dirty="0" err="1"/>
              <a:t>id,cat_id,style_name,last_mod</a:t>
            </a:r>
            <a:r>
              <a:rPr lang="en-IN" sz="1600" dirty="0"/>
              <a:t> </a:t>
            </a:r>
          </a:p>
          <a:p>
            <a:pPr>
              <a:lnSpc>
                <a:spcPct val="90000"/>
              </a:lnSpc>
            </a:pPr>
            <a:r>
              <a:rPr lang="en-IN" sz="1600" b="1" i="1" dirty="0"/>
              <a:t>geocodes.xlsx</a:t>
            </a:r>
          </a:p>
          <a:p>
            <a:pPr marL="720000">
              <a:lnSpc>
                <a:spcPct val="90000"/>
              </a:lnSpc>
              <a:buFont typeface="Arial" panose="020B0604020202020204" pitchFamily="34" charset="0"/>
              <a:buChar char="•"/>
            </a:pPr>
            <a:r>
              <a:rPr lang="en-IN" sz="1600" dirty="0"/>
              <a:t>Records-1304</a:t>
            </a:r>
          </a:p>
          <a:p>
            <a:pPr marL="720000">
              <a:lnSpc>
                <a:spcPct val="90000"/>
              </a:lnSpc>
              <a:buFont typeface="Arial" panose="020B0604020202020204" pitchFamily="34" charset="0"/>
              <a:buChar char="•"/>
            </a:pPr>
            <a:r>
              <a:rPr lang="en-IN" sz="1600" dirty="0"/>
              <a:t>Columns: </a:t>
            </a:r>
            <a:r>
              <a:rPr lang="en-IN" sz="1600" dirty="0" err="1"/>
              <a:t>id,brewery_id,latitude,longitude,accuracy</a:t>
            </a:r>
            <a:endParaRPr lang="en-US" sz="1600" dirty="0"/>
          </a:p>
        </p:txBody>
      </p:sp>
    </p:spTree>
    <p:extLst>
      <p:ext uri="{BB962C8B-B14F-4D97-AF65-F5344CB8AC3E}">
        <p14:creationId xmlns:p14="http://schemas.microsoft.com/office/powerpoint/2010/main" val="580385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FD85-7E83-5B46-BF29-872D0B910B19}"/>
              </a:ext>
            </a:extLst>
          </p:cNvPr>
          <p:cNvSpPr>
            <a:spLocks noGrp="1"/>
          </p:cNvSpPr>
          <p:nvPr>
            <p:ph type="title"/>
          </p:nvPr>
        </p:nvSpPr>
        <p:spPr>
          <a:xfrm>
            <a:off x="1928813" y="624110"/>
            <a:ext cx="9575799" cy="1280890"/>
          </a:xfrm>
        </p:spPr>
        <p:txBody>
          <a:bodyPr/>
          <a:lstStyle/>
          <a:p>
            <a:r>
              <a:rPr lang="en-US" dirty="0"/>
              <a:t>Tools for Data Analysis and Visualization</a:t>
            </a:r>
          </a:p>
        </p:txBody>
      </p:sp>
      <p:sp>
        <p:nvSpPr>
          <p:cNvPr id="3" name="Content Placeholder 2">
            <a:extLst>
              <a:ext uri="{FF2B5EF4-FFF2-40B4-BE49-F238E27FC236}">
                <a16:creationId xmlns:a16="http://schemas.microsoft.com/office/drawing/2014/main" id="{4C728E54-2044-324B-8EA2-9AAB824C8037}"/>
              </a:ext>
            </a:extLst>
          </p:cNvPr>
          <p:cNvSpPr>
            <a:spLocks noGrp="1"/>
          </p:cNvSpPr>
          <p:nvPr>
            <p:ph idx="1"/>
          </p:nvPr>
        </p:nvSpPr>
        <p:spPr>
          <a:xfrm>
            <a:off x="1928813" y="2133600"/>
            <a:ext cx="9575799" cy="3777622"/>
          </a:xfrm>
        </p:spPr>
        <p:txBody>
          <a:bodyPr>
            <a:normAutofit/>
          </a:bodyPr>
          <a:lstStyle/>
          <a:p>
            <a:r>
              <a:rPr lang="en-US" sz="1600" dirty="0"/>
              <a:t>Alteryx Designer</a:t>
            </a:r>
          </a:p>
          <a:p>
            <a:pPr marL="720000">
              <a:buFont typeface="Arial" panose="020B0604020202020204" pitchFamily="34" charset="0"/>
              <a:buChar char="•"/>
            </a:pPr>
            <a:r>
              <a:rPr lang="en-US" sz="1600" dirty="0"/>
              <a:t>Data Analysis</a:t>
            </a:r>
          </a:p>
          <a:p>
            <a:pPr marL="720000">
              <a:buFont typeface="Arial" panose="020B0604020202020204" pitchFamily="34" charset="0"/>
              <a:buChar char="•"/>
            </a:pPr>
            <a:r>
              <a:rPr lang="en-US" sz="1600" dirty="0"/>
              <a:t>Data Manipulation</a:t>
            </a:r>
          </a:p>
          <a:p>
            <a:pPr marL="720000">
              <a:buFont typeface="Arial" panose="020B0604020202020204" pitchFamily="34" charset="0"/>
              <a:buChar char="•"/>
            </a:pPr>
            <a:r>
              <a:rPr lang="en-US" sz="1600" dirty="0"/>
              <a:t>Performs ETL Processes</a:t>
            </a:r>
          </a:p>
          <a:p>
            <a:pPr>
              <a:spcBef>
                <a:spcPts val="3000"/>
              </a:spcBef>
            </a:pPr>
            <a:r>
              <a:rPr lang="en-US" sz="1600" dirty="0"/>
              <a:t>Tableau Public</a:t>
            </a:r>
          </a:p>
          <a:p>
            <a:pPr marL="720000">
              <a:buFont typeface="Arial" panose="020B0604020202020204" pitchFamily="34" charset="0"/>
              <a:buChar char="•"/>
            </a:pPr>
            <a:r>
              <a:rPr lang="en-US" sz="1600" dirty="0"/>
              <a:t>Data Visualization</a:t>
            </a:r>
          </a:p>
          <a:p>
            <a:pPr marL="720000">
              <a:buFont typeface="Arial" panose="020B0604020202020204" pitchFamily="34" charset="0"/>
              <a:buChar char="•"/>
            </a:pPr>
            <a:r>
              <a:rPr lang="en-US" sz="1600" dirty="0"/>
              <a:t>Uses the transformed dataset obtained from the Alteryx Designer</a:t>
            </a:r>
          </a:p>
        </p:txBody>
      </p:sp>
    </p:spTree>
    <p:extLst>
      <p:ext uri="{BB962C8B-B14F-4D97-AF65-F5344CB8AC3E}">
        <p14:creationId xmlns:p14="http://schemas.microsoft.com/office/powerpoint/2010/main" val="1454270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CC100-5686-034E-A384-BC8F4EFC3CFA}"/>
              </a:ext>
            </a:extLst>
          </p:cNvPr>
          <p:cNvSpPr>
            <a:spLocks noGrp="1"/>
          </p:cNvSpPr>
          <p:nvPr>
            <p:ph type="title"/>
          </p:nvPr>
        </p:nvSpPr>
        <p:spPr>
          <a:xfrm>
            <a:off x="1609606" y="421396"/>
            <a:ext cx="9158287" cy="642938"/>
          </a:xfrm>
        </p:spPr>
        <p:txBody>
          <a:bodyPr>
            <a:normAutofit/>
          </a:bodyPr>
          <a:lstStyle/>
          <a:p>
            <a:pPr algn="ctr"/>
            <a:r>
              <a:rPr lang="en-IN" dirty="0"/>
              <a:t>Software Details</a:t>
            </a:r>
            <a:endParaRPr lang="en-US" dirty="0"/>
          </a:p>
        </p:txBody>
      </p:sp>
      <p:sp>
        <p:nvSpPr>
          <p:cNvPr id="3" name="Content Placeholder 2">
            <a:extLst>
              <a:ext uri="{FF2B5EF4-FFF2-40B4-BE49-F238E27FC236}">
                <a16:creationId xmlns:a16="http://schemas.microsoft.com/office/drawing/2014/main" id="{F721ECD2-E1A0-044A-9EF3-FB9C5559C2A7}"/>
              </a:ext>
            </a:extLst>
          </p:cNvPr>
          <p:cNvSpPr>
            <a:spLocks noGrp="1"/>
          </p:cNvSpPr>
          <p:nvPr>
            <p:ph idx="1"/>
          </p:nvPr>
        </p:nvSpPr>
        <p:spPr>
          <a:xfrm>
            <a:off x="1514476" y="1969266"/>
            <a:ext cx="9544050" cy="2528886"/>
          </a:xfrm>
        </p:spPr>
        <p:txBody>
          <a:bodyPr>
            <a:normAutofit/>
          </a:bodyPr>
          <a:lstStyle/>
          <a:p>
            <a:pPr algn="just"/>
            <a:r>
              <a:rPr lang="en-US" sz="1600" dirty="0">
                <a:solidFill>
                  <a:schemeClr val="tx1"/>
                </a:solidFill>
              </a:rPr>
              <a:t>A solution that accelerates the process of data preparation, blending and analysis</a:t>
            </a:r>
          </a:p>
          <a:p>
            <a:pPr algn="just"/>
            <a:r>
              <a:rPr lang="en-US" sz="1600" dirty="0">
                <a:solidFill>
                  <a:schemeClr val="tx1"/>
                </a:solidFill>
              </a:rPr>
              <a:t>Streamlines predictive, statistical and spatial analysis with the help of repeatable workflows</a:t>
            </a:r>
          </a:p>
          <a:p>
            <a:pPr algn="just"/>
            <a:r>
              <a:rPr lang="en-US" sz="1600" dirty="0">
                <a:solidFill>
                  <a:schemeClr val="tx1"/>
                </a:solidFill>
              </a:rPr>
              <a:t>Allows creation and sharing of insights in hours instead of weeks</a:t>
            </a:r>
          </a:p>
          <a:p>
            <a:pPr algn="just"/>
            <a:r>
              <a:rPr lang="en-US" sz="1600" dirty="0">
                <a:solidFill>
                  <a:schemeClr val="tx1"/>
                </a:solidFill>
              </a:rPr>
              <a:t>Both a code-free and code-friendly interface</a:t>
            </a:r>
          </a:p>
          <a:p>
            <a:pPr algn="just"/>
            <a:r>
              <a:rPr lang="en-US" sz="1600" dirty="0">
                <a:solidFill>
                  <a:schemeClr val="tx1"/>
                </a:solidFill>
              </a:rPr>
              <a:t>Provides accessibility to self-service BI, irrespective of skill levels</a:t>
            </a:r>
          </a:p>
        </p:txBody>
      </p:sp>
      <p:sp>
        <p:nvSpPr>
          <p:cNvPr id="4" name="Title 1">
            <a:extLst>
              <a:ext uri="{FF2B5EF4-FFF2-40B4-BE49-F238E27FC236}">
                <a16:creationId xmlns:a16="http://schemas.microsoft.com/office/drawing/2014/main" id="{1F142D99-2A4C-48B2-9354-1877211DE26B}"/>
              </a:ext>
            </a:extLst>
          </p:cNvPr>
          <p:cNvSpPr txBox="1">
            <a:spLocks/>
          </p:cNvSpPr>
          <p:nvPr/>
        </p:nvSpPr>
        <p:spPr>
          <a:xfrm>
            <a:off x="2592925" y="4057651"/>
            <a:ext cx="7851238" cy="48577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Why have we used Alteryx Designer? </a:t>
            </a:r>
            <a:endParaRPr lang="en-US" dirty="0"/>
          </a:p>
        </p:txBody>
      </p:sp>
      <p:sp>
        <p:nvSpPr>
          <p:cNvPr id="5" name="Content Placeholder 2">
            <a:extLst>
              <a:ext uri="{FF2B5EF4-FFF2-40B4-BE49-F238E27FC236}">
                <a16:creationId xmlns:a16="http://schemas.microsoft.com/office/drawing/2014/main" id="{81587431-0751-4148-B8E3-704E1087B0AB}"/>
              </a:ext>
            </a:extLst>
          </p:cNvPr>
          <p:cNvSpPr txBox="1">
            <a:spLocks/>
          </p:cNvSpPr>
          <p:nvPr/>
        </p:nvSpPr>
        <p:spPr>
          <a:xfrm>
            <a:off x="1514476" y="4950618"/>
            <a:ext cx="9544050" cy="19073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en-US" sz="1600" dirty="0"/>
              <a:t>To achieve K Means Clustering Analysis of classifying beers into 4 different clusters</a:t>
            </a:r>
          </a:p>
          <a:p>
            <a:pPr algn="just"/>
            <a:r>
              <a:rPr lang="en-US" sz="1600" dirty="0"/>
              <a:t>Uses different functionalities to perform the ETL processes</a:t>
            </a:r>
          </a:p>
          <a:p>
            <a:pPr algn="just"/>
            <a:r>
              <a:rPr lang="en-US" sz="1600" dirty="0"/>
              <a:t>Generates an output file K_Means_Analysis.xlsx file which has all the required columns for visualizing the data, it does a messy job of providing the clustering analysis report</a:t>
            </a:r>
          </a:p>
        </p:txBody>
      </p:sp>
      <p:sp>
        <p:nvSpPr>
          <p:cNvPr id="8" name="Title 1">
            <a:extLst>
              <a:ext uri="{FF2B5EF4-FFF2-40B4-BE49-F238E27FC236}">
                <a16:creationId xmlns:a16="http://schemas.microsoft.com/office/drawing/2014/main" id="{B01DE43B-1630-4675-ADC0-018FB81AD59F}"/>
              </a:ext>
            </a:extLst>
          </p:cNvPr>
          <p:cNvSpPr txBox="1">
            <a:spLocks/>
          </p:cNvSpPr>
          <p:nvPr/>
        </p:nvSpPr>
        <p:spPr>
          <a:xfrm>
            <a:off x="1707357" y="1175320"/>
            <a:ext cx="9158287" cy="64293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What is Alteryx Designer?</a:t>
            </a:r>
            <a:endParaRPr lang="en-US" dirty="0"/>
          </a:p>
        </p:txBody>
      </p:sp>
    </p:spTree>
    <p:extLst>
      <p:ext uri="{BB962C8B-B14F-4D97-AF65-F5344CB8AC3E}">
        <p14:creationId xmlns:p14="http://schemas.microsoft.com/office/powerpoint/2010/main" val="64776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A56A-D88F-4653-9690-31174570BCFD}"/>
              </a:ext>
            </a:extLst>
          </p:cNvPr>
          <p:cNvSpPr>
            <a:spLocks noGrp="1"/>
          </p:cNvSpPr>
          <p:nvPr>
            <p:ph type="title"/>
          </p:nvPr>
        </p:nvSpPr>
        <p:spPr>
          <a:xfrm>
            <a:off x="520558" y="609600"/>
            <a:ext cx="3095244" cy="5431762"/>
          </a:xfrm>
        </p:spPr>
        <p:txBody>
          <a:bodyPr anchor="ctr">
            <a:normAutofit/>
          </a:bodyPr>
          <a:lstStyle/>
          <a:p>
            <a:r>
              <a:rPr lang="en-US" sz="3600" dirty="0"/>
              <a:t>Processes involved in implementing Alteryx Designer (Data Analysis)</a:t>
            </a:r>
            <a:endParaRPr lang="en-IN" dirty="0"/>
          </a:p>
        </p:txBody>
      </p:sp>
      <p:pic>
        <p:nvPicPr>
          <p:cNvPr id="7" name="Content Placeholder 6">
            <a:extLst>
              <a:ext uri="{FF2B5EF4-FFF2-40B4-BE49-F238E27FC236}">
                <a16:creationId xmlns:a16="http://schemas.microsoft.com/office/drawing/2014/main" id="{6ECCEB36-A28A-4AD4-8177-95AD6437641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739761" y="1344992"/>
            <a:ext cx="8034423" cy="4439359"/>
          </a:xfrm>
          <a:prstGeom prst="rect">
            <a:avLst/>
          </a:prstGeom>
        </p:spPr>
      </p:pic>
      <p:sp>
        <p:nvSpPr>
          <p:cNvPr id="3" name="TextBox 2">
            <a:extLst>
              <a:ext uri="{FF2B5EF4-FFF2-40B4-BE49-F238E27FC236}">
                <a16:creationId xmlns:a16="http://schemas.microsoft.com/office/drawing/2014/main" id="{0BBB1CA7-8708-4ED8-9416-0D2693708D9B}"/>
              </a:ext>
            </a:extLst>
          </p:cNvPr>
          <p:cNvSpPr txBox="1"/>
          <p:nvPr/>
        </p:nvSpPr>
        <p:spPr>
          <a:xfrm>
            <a:off x="4089115" y="5872085"/>
            <a:ext cx="7582327" cy="338554"/>
          </a:xfrm>
          <a:prstGeom prst="rect">
            <a:avLst/>
          </a:prstGeom>
          <a:noFill/>
        </p:spPr>
        <p:txBody>
          <a:bodyPr wrap="square" rtlCol="0">
            <a:spAutoFit/>
          </a:bodyPr>
          <a:lstStyle/>
          <a:p>
            <a:r>
              <a:rPr lang="en-IN" sz="1600" dirty="0"/>
              <a:t>Figure 1: Alteryx Workflow to implement ETL Processes for ABC Beer Company</a:t>
            </a:r>
          </a:p>
        </p:txBody>
      </p:sp>
      <p:sp>
        <p:nvSpPr>
          <p:cNvPr id="5" name="Title 1">
            <a:extLst>
              <a:ext uri="{FF2B5EF4-FFF2-40B4-BE49-F238E27FC236}">
                <a16:creationId xmlns:a16="http://schemas.microsoft.com/office/drawing/2014/main" id="{7CBF23D4-3D84-4D86-A6E9-0A1018A19F2E}"/>
              </a:ext>
            </a:extLst>
          </p:cNvPr>
          <p:cNvSpPr txBox="1">
            <a:spLocks/>
          </p:cNvSpPr>
          <p:nvPr/>
        </p:nvSpPr>
        <p:spPr>
          <a:xfrm>
            <a:off x="1609606" y="421396"/>
            <a:ext cx="9158287" cy="64293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a:t>Software Details</a:t>
            </a:r>
            <a:endParaRPr lang="en-US" dirty="0"/>
          </a:p>
        </p:txBody>
      </p:sp>
    </p:spTree>
    <p:extLst>
      <p:ext uri="{BB962C8B-B14F-4D97-AF65-F5344CB8AC3E}">
        <p14:creationId xmlns:p14="http://schemas.microsoft.com/office/powerpoint/2010/main" val="3827268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CC100-5686-034E-A384-BC8F4EFC3CFA}"/>
              </a:ext>
            </a:extLst>
          </p:cNvPr>
          <p:cNvSpPr>
            <a:spLocks noGrp="1"/>
          </p:cNvSpPr>
          <p:nvPr>
            <p:ph type="title"/>
          </p:nvPr>
        </p:nvSpPr>
        <p:spPr>
          <a:xfrm>
            <a:off x="1514476" y="1193873"/>
            <a:ext cx="9158287" cy="742949"/>
          </a:xfrm>
        </p:spPr>
        <p:txBody>
          <a:bodyPr>
            <a:normAutofit/>
          </a:bodyPr>
          <a:lstStyle/>
          <a:p>
            <a:pPr algn="ctr"/>
            <a:r>
              <a:rPr lang="en-IN" dirty="0"/>
              <a:t>What is Tableau Public?</a:t>
            </a:r>
            <a:endParaRPr lang="en-US" dirty="0"/>
          </a:p>
        </p:txBody>
      </p:sp>
      <p:sp>
        <p:nvSpPr>
          <p:cNvPr id="3" name="Content Placeholder 2">
            <a:extLst>
              <a:ext uri="{FF2B5EF4-FFF2-40B4-BE49-F238E27FC236}">
                <a16:creationId xmlns:a16="http://schemas.microsoft.com/office/drawing/2014/main" id="{F721ECD2-E1A0-044A-9EF3-FB9C5559C2A7}"/>
              </a:ext>
            </a:extLst>
          </p:cNvPr>
          <p:cNvSpPr>
            <a:spLocks noGrp="1"/>
          </p:cNvSpPr>
          <p:nvPr>
            <p:ph idx="1"/>
          </p:nvPr>
        </p:nvSpPr>
        <p:spPr>
          <a:xfrm>
            <a:off x="1614889" y="2239840"/>
            <a:ext cx="9544050" cy="1643064"/>
          </a:xfrm>
        </p:spPr>
        <p:txBody>
          <a:bodyPr>
            <a:normAutofit/>
          </a:bodyPr>
          <a:lstStyle/>
          <a:p>
            <a:pPr algn="just"/>
            <a:r>
              <a:rPr lang="en-US" sz="1600" dirty="0">
                <a:solidFill>
                  <a:schemeClr val="tx1"/>
                </a:solidFill>
              </a:rPr>
              <a:t>It</a:t>
            </a:r>
            <a:r>
              <a:rPr lang="en-US" sz="1600" dirty="0"/>
              <a:t> is a free software that can allow anyone to connect to a spreadsheet or a file and create interactive data visualizations for the web</a:t>
            </a:r>
            <a:endParaRPr lang="en-US" sz="1600" dirty="0">
              <a:solidFill>
                <a:schemeClr val="tx1"/>
              </a:solidFill>
            </a:endParaRPr>
          </a:p>
        </p:txBody>
      </p:sp>
      <p:sp>
        <p:nvSpPr>
          <p:cNvPr id="4" name="Title 1">
            <a:extLst>
              <a:ext uri="{FF2B5EF4-FFF2-40B4-BE49-F238E27FC236}">
                <a16:creationId xmlns:a16="http://schemas.microsoft.com/office/drawing/2014/main" id="{1F142D99-2A4C-48B2-9354-1877211DE26B}"/>
              </a:ext>
            </a:extLst>
          </p:cNvPr>
          <p:cNvSpPr txBox="1">
            <a:spLocks/>
          </p:cNvSpPr>
          <p:nvPr/>
        </p:nvSpPr>
        <p:spPr>
          <a:xfrm>
            <a:off x="2360882" y="3293988"/>
            <a:ext cx="7851238" cy="80010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Why have we used Tableau Public? </a:t>
            </a:r>
            <a:endParaRPr lang="en-US" dirty="0"/>
          </a:p>
        </p:txBody>
      </p:sp>
      <p:sp>
        <p:nvSpPr>
          <p:cNvPr id="5" name="Content Placeholder 2">
            <a:extLst>
              <a:ext uri="{FF2B5EF4-FFF2-40B4-BE49-F238E27FC236}">
                <a16:creationId xmlns:a16="http://schemas.microsoft.com/office/drawing/2014/main" id="{81587431-0751-4148-B8E3-704E1087B0AB}"/>
              </a:ext>
            </a:extLst>
          </p:cNvPr>
          <p:cNvSpPr txBox="1">
            <a:spLocks/>
          </p:cNvSpPr>
          <p:nvPr/>
        </p:nvSpPr>
        <p:spPr>
          <a:xfrm>
            <a:off x="1514476" y="4326705"/>
            <a:ext cx="9544050" cy="2743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en-US" sz="1600" dirty="0"/>
              <a:t>To implement visualizing and feeding the dataset obtained from the Alteryx Designer</a:t>
            </a:r>
          </a:p>
          <a:p>
            <a:pPr algn="just"/>
            <a:r>
              <a:rPr lang="en-US" sz="1600" dirty="0"/>
              <a:t>Alteryx does not do a good job at visualizing data</a:t>
            </a:r>
          </a:p>
          <a:p>
            <a:pPr algn="just"/>
            <a:r>
              <a:rPr lang="en-US" sz="1600" dirty="0"/>
              <a:t>To build 2 worksheets and a dashboard for visualizing data</a:t>
            </a:r>
          </a:p>
          <a:p>
            <a:pPr algn="just"/>
            <a:r>
              <a:rPr lang="en-US" sz="1600" dirty="0"/>
              <a:t>Contents can be published online for users to see the visual representation of the Analysis</a:t>
            </a:r>
          </a:p>
        </p:txBody>
      </p:sp>
      <p:sp>
        <p:nvSpPr>
          <p:cNvPr id="6" name="Title 1">
            <a:extLst>
              <a:ext uri="{FF2B5EF4-FFF2-40B4-BE49-F238E27FC236}">
                <a16:creationId xmlns:a16="http://schemas.microsoft.com/office/drawing/2014/main" id="{6B258292-745B-4651-B189-00369EC7C8AC}"/>
              </a:ext>
            </a:extLst>
          </p:cNvPr>
          <p:cNvSpPr txBox="1">
            <a:spLocks/>
          </p:cNvSpPr>
          <p:nvPr/>
        </p:nvSpPr>
        <p:spPr>
          <a:xfrm>
            <a:off x="1514476" y="247917"/>
            <a:ext cx="9158287" cy="64293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Software Details</a:t>
            </a:r>
            <a:endParaRPr lang="en-US" dirty="0"/>
          </a:p>
        </p:txBody>
      </p:sp>
    </p:spTree>
    <p:extLst>
      <p:ext uri="{BB962C8B-B14F-4D97-AF65-F5344CB8AC3E}">
        <p14:creationId xmlns:p14="http://schemas.microsoft.com/office/powerpoint/2010/main" val="34322008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442</TotalTime>
  <Words>1622</Words>
  <Application>Microsoft Office PowerPoint</Application>
  <PresentationFormat>Widescreen</PresentationFormat>
  <Paragraphs>159</Paragraphs>
  <Slides>16</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Trebuchet MS</vt:lpstr>
      <vt:lpstr>Wingdings 3</vt:lpstr>
      <vt:lpstr>Facet</vt:lpstr>
      <vt:lpstr> Market Segmentation Using K-Means Clustering Analysis</vt:lpstr>
      <vt:lpstr>Table of Content </vt:lpstr>
      <vt:lpstr>Business Use Case </vt:lpstr>
      <vt:lpstr>Aim </vt:lpstr>
      <vt:lpstr>Dataset Introduction</vt:lpstr>
      <vt:lpstr>Tools for Data Analysis and Visualization</vt:lpstr>
      <vt:lpstr>Software Details</vt:lpstr>
      <vt:lpstr>Processes involved in implementing Alteryx Designer (Data Analysis)</vt:lpstr>
      <vt:lpstr>What is Tableau Public?</vt:lpstr>
      <vt:lpstr>Processes involved in implementing Tableau Public(Data Visualization)</vt:lpstr>
      <vt:lpstr>Key Alternatives </vt:lpstr>
      <vt:lpstr>Discussion of Recommendation</vt:lpstr>
      <vt:lpstr>Discussion of Recommendations</vt:lpstr>
      <vt:lpstr>Future developments of the software and software category of BI&amp;A software</vt:lpstr>
      <vt:lpstr>Demo of The Tools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 patel</dc:creator>
  <cp:lastModifiedBy>Vedula, Sudhir (vedulasn)</cp:lastModifiedBy>
  <cp:revision>296</cp:revision>
  <dcterms:created xsi:type="dcterms:W3CDTF">2021-06-09T14:26:07Z</dcterms:created>
  <dcterms:modified xsi:type="dcterms:W3CDTF">2021-06-14T23:03:43Z</dcterms:modified>
</cp:coreProperties>
</file>